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849" r:id="rId2"/>
  </p:sldMasterIdLst>
  <p:notesMasterIdLst>
    <p:notesMasterId r:id="rId25"/>
  </p:notesMasterIdLst>
  <p:handoutMasterIdLst>
    <p:handoutMasterId r:id="rId26"/>
  </p:handoutMasterIdLst>
  <p:sldIdLst>
    <p:sldId id="403" r:id="rId3"/>
    <p:sldId id="441" r:id="rId4"/>
    <p:sldId id="390" r:id="rId5"/>
    <p:sldId id="392" r:id="rId6"/>
    <p:sldId id="434" r:id="rId7"/>
    <p:sldId id="393" r:id="rId8"/>
    <p:sldId id="419" r:id="rId9"/>
    <p:sldId id="420" r:id="rId10"/>
    <p:sldId id="421" r:id="rId11"/>
    <p:sldId id="431" r:id="rId12"/>
    <p:sldId id="443" r:id="rId13"/>
    <p:sldId id="440" r:id="rId14"/>
    <p:sldId id="444" r:id="rId15"/>
    <p:sldId id="429" r:id="rId16"/>
    <p:sldId id="428" r:id="rId17"/>
    <p:sldId id="416" r:id="rId18"/>
    <p:sldId id="437" r:id="rId19"/>
    <p:sldId id="438" r:id="rId20"/>
    <p:sldId id="439" r:id="rId21"/>
    <p:sldId id="426" r:id="rId22"/>
    <p:sldId id="442" r:id="rId23"/>
    <p:sldId id="380" r:id="rId2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BB44"/>
    <a:srgbClr val="7093D2"/>
    <a:srgbClr val="9ADEA0"/>
    <a:srgbClr val="99CCFF"/>
    <a:srgbClr val="6699FF"/>
    <a:srgbClr val="4D4D4D"/>
    <a:srgbClr val="88D890"/>
    <a:srgbClr val="21C949"/>
    <a:srgbClr val="00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AA2F2-2434-44A3-87B9-1C038756AE1B}" type="doc">
      <dgm:prSet loTypeId="urn:microsoft.com/office/officeart/2005/8/layout/chevron1" loCatId="process" qsTypeId="urn:microsoft.com/office/officeart/2005/8/quickstyle/3d4" qsCatId="3D" csTypeId="urn:microsoft.com/office/officeart/2005/8/colors/colorful5" csCatId="colorful" phldr="1"/>
      <dgm:spPr/>
    </dgm:pt>
    <dgm:pt modelId="{FAAE2472-D94A-4152-BB9A-83044021AB48}">
      <dgm:prSet phldrT="[Текст]" custT="1"/>
      <dgm:spPr>
        <a:solidFill>
          <a:srgbClr val="4B7293"/>
        </a:solidFill>
        <a:ln w="50800">
          <a:solidFill>
            <a:srgbClr val="FF0000"/>
          </a:solidFill>
        </a:ln>
      </dgm:spPr>
      <dgm:t>
        <a:bodyPr/>
        <a:lstStyle/>
        <a:p>
          <a:r>
            <a:rPr lang="ru-RU" sz="1400" b="1" dirty="0" smtClean="0"/>
            <a:t>Цели и приоритеты</a:t>
          </a:r>
          <a:endParaRPr lang="ru-RU" sz="1400" b="1" dirty="0"/>
        </a:p>
      </dgm:t>
    </dgm:pt>
    <dgm:pt modelId="{99A41371-7B1E-4002-9CE1-41AD690CAF03}" type="parTrans" cxnId="{BE7310D4-5D57-4B7D-A00D-53CAA6A3E612}">
      <dgm:prSet/>
      <dgm:spPr/>
      <dgm:t>
        <a:bodyPr/>
        <a:lstStyle/>
        <a:p>
          <a:endParaRPr lang="ru-RU"/>
        </a:p>
      </dgm:t>
    </dgm:pt>
    <dgm:pt modelId="{47F50F43-ED16-44A3-A795-AFCC8DD299E3}" type="sibTrans" cxnId="{BE7310D4-5D57-4B7D-A00D-53CAA6A3E612}">
      <dgm:prSet/>
      <dgm:spPr/>
      <dgm:t>
        <a:bodyPr/>
        <a:lstStyle/>
        <a:p>
          <a:endParaRPr lang="ru-RU"/>
        </a:p>
      </dgm:t>
    </dgm:pt>
    <dgm:pt modelId="{1190E197-D492-4621-ADD4-93852F896DE5}">
      <dgm:prSet phldrT="[Текст]" custT="1"/>
      <dgm:spPr/>
      <dgm:t>
        <a:bodyPr/>
        <a:lstStyle/>
        <a:p>
          <a:r>
            <a:rPr lang="ru-RU" sz="1200" b="1" dirty="0" smtClean="0"/>
            <a:t>Способы эффективного достижения целей и решения задач </a:t>
          </a:r>
          <a:endParaRPr lang="ru-RU" sz="1200" b="1" dirty="0"/>
        </a:p>
      </dgm:t>
    </dgm:pt>
    <dgm:pt modelId="{0CF9255A-9963-4D5B-9831-08420C3F3325}" type="parTrans" cxnId="{BE758971-724E-4469-AB75-471542D7DEBA}">
      <dgm:prSet/>
      <dgm:spPr/>
      <dgm:t>
        <a:bodyPr/>
        <a:lstStyle/>
        <a:p>
          <a:endParaRPr lang="ru-RU"/>
        </a:p>
      </dgm:t>
    </dgm:pt>
    <dgm:pt modelId="{73FC1CB6-F2A1-4E53-B9E4-F6E3741F13DE}" type="sibTrans" cxnId="{BE758971-724E-4469-AB75-471542D7DEBA}">
      <dgm:prSet/>
      <dgm:spPr/>
      <dgm:t>
        <a:bodyPr/>
        <a:lstStyle/>
        <a:p>
          <a:endParaRPr lang="ru-RU"/>
        </a:p>
      </dgm:t>
    </dgm:pt>
    <dgm:pt modelId="{4250B5A9-6231-4C0E-9886-AB535CF116CF}">
      <dgm:prSet phldrT="[Текст]" custT="1"/>
      <dgm:spPr/>
      <dgm:t>
        <a:bodyPr/>
        <a:lstStyle/>
        <a:p>
          <a:r>
            <a:rPr lang="ru-RU" sz="1400" b="1" dirty="0" smtClean="0"/>
            <a:t>План мероприятий</a:t>
          </a:r>
          <a:endParaRPr lang="ru-RU" sz="1400" b="1" dirty="0"/>
        </a:p>
      </dgm:t>
    </dgm:pt>
    <dgm:pt modelId="{3335FE30-0457-423C-8C5C-2F478EBD9B1E}" type="parTrans" cxnId="{731D57F4-1C0C-4B04-A896-4B184D6A0CE2}">
      <dgm:prSet/>
      <dgm:spPr/>
      <dgm:t>
        <a:bodyPr/>
        <a:lstStyle/>
        <a:p>
          <a:endParaRPr lang="ru-RU"/>
        </a:p>
      </dgm:t>
    </dgm:pt>
    <dgm:pt modelId="{5BEE0BFE-0575-4EC4-8655-DABEF7A89976}" type="sibTrans" cxnId="{731D57F4-1C0C-4B04-A896-4B184D6A0CE2}">
      <dgm:prSet/>
      <dgm:spPr/>
      <dgm:t>
        <a:bodyPr/>
        <a:lstStyle/>
        <a:p>
          <a:endParaRPr lang="ru-RU"/>
        </a:p>
      </dgm:t>
    </dgm:pt>
    <dgm:pt modelId="{D4B69155-0FA9-4AF4-A499-845CF577A7AF}">
      <dgm:prSet phldrT="[Текст]" custT="1"/>
      <dgm:spPr>
        <a:solidFill>
          <a:srgbClr val="3AA8A3"/>
        </a:solidFill>
        <a:ln w="63500" cmpd="sng">
          <a:noFill/>
          <a:prstDash val="solid"/>
        </a:ln>
      </dgm:spPr>
      <dgm:t>
        <a:bodyPr/>
        <a:lstStyle/>
        <a:p>
          <a:r>
            <a:rPr lang="ru-RU" sz="1600" b="1" dirty="0" smtClean="0"/>
            <a:t>Задачи</a:t>
          </a:r>
          <a:endParaRPr lang="ru-RU" sz="1600" b="1" dirty="0"/>
        </a:p>
      </dgm:t>
    </dgm:pt>
    <dgm:pt modelId="{40DDB7E2-00B9-4792-81D6-397B41DF238C}" type="parTrans" cxnId="{79D513E5-E30E-4B77-97B3-471416EBE4DA}">
      <dgm:prSet/>
      <dgm:spPr/>
      <dgm:t>
        <a:bodyPr/>
        <a:lstStyle/>
        <a:p>
          <a:endParaRPr lang="ru-RU"/>
        </a:p>
      </dgm:t>
    </dgm:pt>
    <dgm:pt modelId="{360CE9B7-0611-4B4B-893D-DA35D55A316B}" type="sibTrans" cxnId="{79D513E5-E30E-4B77-97B3-471416EBE4DA}">
      <dgm:prSet/>
      <dgm:spPr/>
      <dgm:t>
        <a:bodyPr/>
        <a:lstStyle/>
        <a:p>
          <a:endParaRPr lang="ru-RU"/>
        </a:p>
      </dgm:t>
    </dgm:pt>
    <dgm:pt modelId="{047E7150-C372-4C23-A058-F36EA22F44A5}" type="pres">
      <dgm:prSet presAssocID="{082AA2F2-2434-44A3-87B9-1C038756AE1B}" presName="Name0" presStyleCnt="0">
        <dgm:presLayoutVars>
          <dgm:dir/>
          <dgm:animLvl val="lvl"/>
          <dgm:resizeHandles val="exact"/>
        </dgm:presLayoutVars>
      </dgm:prSet>
      <dgm:spPr/>
    </dgm:pt>
    <dgm:pt modelId="{E35944FA-4D12-49EE-8D38-F57433AD460E}" type="pres">
      <dgm:prSet presAssocID="{FAAE2472-D94A-4152-BB9A-83044021AB4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3E123-92D4-4C36-9930-2E5045DBDCE1}" type="pres">
      <dgm:prSet presAssocID="{47F50F43-ED16-44A3-A795-AFCC8DD299E3}" presName="parTxOnlySpace" presStyleCnt="0"/>
      <dgm:spPr/>
    </dgm:pt>
    <dgm:pt modelId="{53A38DF6-B13B-40A9-BF63-E360E50EDE17}" type="pres">
      <dgm:prSet presAssocID="{D4B69155-0FA9-4AF4-A499-845CF577A7A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831A8-2C62-47E6-BFAF-D153D8C84FA1}" type="pres">
      <dgm:prSet presAssocID="{360CE9B7-0611-4B4B-893D-DA35D55A316B}" presName="parTxOnlySpace" presStyleCnt="0"/>
      <dgm:spPr/>
    </dgm:pt>
    <dgm:pt modelId="{512CAEDD-2B72-47F5-89B2-3D3D7B805FEA}" type="pres">
      <dgm:prSet presAssocID="{1190E197-D492-4621-ADD4-93852F896DE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84ED3-6E14-4F9D-BB0F-B7D0DD32DEC4}" type="pres">
      <dgm:prSet presAssocID="{73FC1CB6-F2A1-4E53-B9E4-F6E3741F13DE}" presName="parTxOnlySpace" presStyleCnt="0"/>
      <dgm:spPr/>
    </dgm:pt>
    <dgm:pt modelId="{41586070-9960-4B67-B30E-D998875578F0}" type="pres">
      <dgm:prSet presAssocID="{4250B5A9-6231-4C0E-9886-AB535CF116C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4E8754-FB6C-4082-B0F4-53F784736229}" type="presOf" srcId="{4250B5A9-6231-4C0E-9886-AB535CF116CF}" destId="{41586070-9960-4B67-B30E-D998875578F0}" srcOrd="0" destOrd="0" presId="urn:microsoft.com/office/officeart/2005/8/layout/chevron1"/>
    <dgm:cxn modelId="{BE7310D4-5D57-4B7D-A00D-53CAA6A3E612}" srcId="{082AA2F2-2434-44A3-87B9-1C038756AE1B}" destId="{FAAE2472-D94A-4152-BB9A-83044021AB48}" srcOrd="0" destOrd="0" parTransId="{99A41371-7B1E-4002-9CE1-41AD690CAF03}" sibTransId="{47F50F43-ED16-44A3-A795-AFCC8DD299E3}"/>
    <dgm:cxn modelId="{79D513E5-E30E-4B77-97B3-471416EBE4DA}" srcId="{082AA2F2-2434-44A3-87B9-1C038756AE1B}" destId="{D4B69155-0FA9-4AF4-A499-845CF577A7AF}" srcOrd="1" destOrd="0" parTransId="{40DDB7E2-00B9-4792-81D6-397B41DF238C}" sibTransId="{360CE9B7-0611-4B4B-893D-DA35D55A316B}"/>
    <dgm:cxn modelId="{DA760977-368A-4731-988A-A141158600F5}" type="presOf" srcId="{D4B69155-0FA9-4AF4-A499-845CF577A7AF}" destId="{53A38DF6-B13B-40A9-BF63-E360E50EDE17}" srcOrd="0" destOrd="0" presId="urn:microsoft.com/office/officeart/2005/8/layout/chevron1"/>
    <dgm:cxn modelId="{BE758971-724E-4469-AB75-471542D7DEBA}" srcId="{082AA2F2-2434-44A3-87B9-1C038756AE1B}" destId="{1190E197-D492-4621-ADD4-93852F896DE5}" srcOrd="2" destOrd="0" parTransId="{0CF9255A-9963-4D5B-9831-08420C3F3325}" sibTransId="{73FC1CB6-F2A1-4E53-B9E4-F6E3741F13DE}"/>
    <dgm:cxn modelId="{6A42C5EF-7E64-4918-B726-D48189379BFB}" type="presOf" srcId="{1190E197-D492-4621-ADD4-93852F896DE5}" destId="{512CAEDD-2B72-47F5-89B2-3D3D7B805FEA}" srcOrd="0" destOrd="0" presId="urn:microsoft.com/office/officeart/2005/8/layout/chevron1"/>
    <dgm:cxn modelId="{502024E9-C02A-4AE4-BA42-6273D13EC19F}" type="presOf" srcId="{FAAE2472-D94A-4152-BB9A-83044021AB48}" destId="{E35944FA-4D12-49EE-8D38-F57433AD460E}" srcOrd="0" destOrd="0" presId="urn:microsoft.com/office/officeart/2005/8/layout/chevron1"/>
    <dgm:cxn modelId="{731D57F4-1C0C-4B04-A896-4B184D6A0CE2}" srcId="{082AA2F2-2434-44A3-87B9-1C038756AE1B}" destId="{4250B5A9-6231-4C0E-9886-AB535CF116CF}" srcOrd="3" destOrd="0" parTransId="{3335FE30-0457-423C-8C5C-2F478EBD9B1E}" sibTransId="{5BEE0BFE-0575-4EC4-8655-DABEF7A89976}"/>
    <dgm:cxn modelId="{38531092-CE55-4D47-AC93-2A131D63390C}" type="presOf" srcId="{082AA2F2-2434-44A3-87B9-1C038756AE1B}" destId="{047E7150-C372-4C23-A058-F36EA22F44A5}" srcOrd="0" destOrd="0" presId="urn:microsoft.com/office/officeart/2005/8/layout/chevron1"/>
    <dgm:cxn modelId="{23FAC370-C5D7-4518-8FDD-6ED75E023F33}" type="presParOf" srcId="{047E7150-C372-4C23-A058-F36EA22F44A5}" destId="{E35944FA-4D12-49EE-8D38-F57433AD460E}" srcOrd="0" destOrd="0" presId="urn:microsoft.com/office/officeart/2005/8/layout/chevron1"/>
    <dgm:cxn modelId="{4D256972-0F35-4F71-A9C7-6EA98FB2E077}" type="presParOf" srcId="{047E7150-C372-4C23-A058-F36EA22F44A5}" destId="{B643E123-92D4-4C36-9930-2E5045DBDCE1}" srcOrd="1" destOrd="0" presId="urn:microsoft.com/office/officeart/2005/8/layout/chevron1"/>
    <dgm:cxn modelId="{257E3946-D885-4927-AF54-C0BE624C445F}" type="presParOf" srcId="{047E7150-C372-4C23-A058-F36EA22F44A5}" destId="{53A38DF6-B13B-40A9-BF63-E360E50EDE17}" srcOrd="2" destOrd="0" presId="urn:microsoft.com/office/officeart/2005/8/layout/chevron1"/>
    <dgm:cxn modelId="{E21D6F31-0AF2-4CC3-8FCB-AC2BCE688183}" type="presParOf" srcId="{047E7150-C372-4C23-A058-F36EA22F44A5}" destId="{560831A8-2C62-47E6-BFAF-D153D8C84FA1}" srcOrd="3" destOrd="0" presId="urn:microsoft.com/office/officeart/2005/8/layout/chevron1"/>
    <dgm:cxn modelId="{1DD0586F-8B64-473D-A6C1-F3728F82D684}" type="presParOf" srcId="{047E7150-C372-4C23-A058-F36EA22F44A5}" destId="{512CAEDD-2B72-47F5-89B2-3D3D7B805FEA}" srcOrd="4" destOrd="0" presId="urn:microsoft.com/office/officeart/2005/8/layout/chevron1"/>
    <dgm:cxn modelId="{5A103D69-465E-47DA-AE28-5C0645E84584}" type="presParOf" srcId="{047E7150-C372-4C23-A058-F36EA22F44A5}" destId="{79C84ED3-6E14-4F9D-BB0F-B7D0DD32DEC4}" srcOrd="5" destOrd="0" presId="urn:microsoft.com/office/officeart/2005/8/layout/chevron1"/>
    <dgm:cxn modelId="{EF035F41-947D-4FFE-A024-9830A84F743D}" type="presParOf" srcId="{047E7150-C372-4C23-A058-F36EA22F44A5}" destId="{41586070-9960-4B67-B30E-D998875578F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564F9A-843B-4558-8B82-BD5E9F940F17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9E0D06-A976-4B87-AEF3-4009A6B50D49}">
      <dgm:prSet phldrT="[Текст]"/>
      <dgm:spPr/>
      <dgm:t>
        <a:bodyPr/>
        <a:lstStyle/>
        <a:p>
          <a:r>
            <a:rPr lang="ru-RU" b="1" dirty="0" smtClean="0"/>
            <a:t>Поручения Президента России от 15.11.2017 № Пр-2319 </a:t>
          </a:r>
          <a:r>
            <a:rPr lang="ru-RU" dirty="0" smtClean="0"/>
            <a:t>по результатам проверки исполнения законодательства и решений Президента в сфере регулирования обращения с отходами</a:t>
          </a:r>
          <a:endParaRPr lang="ru-RU" dirty="0"/>
        </a:p>
      </dgm:t>
    </dgm:pt>
    <dgm:pt modelId="{9B08BACE-B419-47F3-8336-B107CDB1F824}" type="parTrans" cxnId="{C4D8E3A4-1187-4C2A-B350-5369A487DE25}">
      <dgm:prSet/>
      <dgm:spPr/>
      <dgm:t>
        <a:bodyPr/>
        <a:lstStyle/>
        <a:p>
          <a:endParaRPr lang="ru-RU"/>
        </a:p>
      </dgm:t>
    </dgm:pt>
    <dgm:pt modelId="{06C7A4F9-3A18-4DAF-BC3E-7E387A391C15}" type="sibTrans" cxnId="{C4D8E3A4-1187-4C2A-B350-5369A487DE25}">
      <dgm:prSet/>
      <dgm:spPr/>
      <dgm:t>
        <a:bodyPr/>
        <a:lstStyle/>
        <a:p>
          <a:endParaRPr lang="ru-RU"/>
        </a:p>
      </dgm:t>
    </dgm:pt>
    <dgm:pt modelId="{B359D5CF-1A98-4F38-874B-D25CCCF85C54}">
      <dgm:prSet phldrT="[Текст]"/>
      <dgm:spPr/>
      <dgm:t>
        <a:bodyPr/>
        <a:lstStyle/>
        <a:p>
          <a:r>
            <a:rPr lang="ru-RU" b="1" dirty="0" smtClean="0"/>
            <a:t>п.1 г)</a:t>
          </a:r>
          <a:r>
            <a:rPr lang="ru-RU" dirty="0" smtClean="0"/>
            <a:t> внести в Государственную Думу Федерального Собрания Российской Федерации проект федерального закона, предусматривающего регулирование обращения вторичных материальных ресурсов, проработав вопрос о стимулировании спроса на продукцию из них;</a:t>
          </a:r>
          <a:endParaRPr lang="ru-RU" dirty="0"/>
        </a:p>
      </dgm:t>
    </dgm:pt>
    <dgm:pt modelId="{1926E9AE-5B44-47C8-AEC7-26CA97ACD511}" type="parTrans" cxnId="{3D453D82-E2E2-4F78-B7AD-243B67D9390D}">
      <dgm:prSet/>
      <dgm:spPr/>
      <dgm:t>
        <a:bodyPr/>
        <a:lstStyle/>
        <a:p>
          <a:endParaRPr lang="ru-RU"/>
        </a:p>
      </dgm:t>
    </dgm:pt>
    <dgm:pt modelId="{BBE03982-E214-4C64-94D1-D579BC0BCFCA}" type="sibTrans" cxnId="{3D453D82-E2E2-4F78-B7AD-243B67D9390D}">
      <dgm:prSet/>
      <dgm:spPr/>
      <dgm:t>
        <a:bodyPr/>
        <a:lstStyle/>
        <a:p>
          <a:endParaRPr lang="ru-RU"/>
        </a:p>
      </dgm:t>
    </dgm:pt>
    <dgm:pt modelId="{E021B562-73AE-43C4-B9B7-75169B8ECE3F}">
      <dgm:prSet phldrT="[Текст]"/>
      <dgm:spPr/>
      <dgm:t>
        <a:bodyPr/>
        <a:lstStyle/>
        <a:p>
          <a:r>
            <a:rPr lang="ru-RU" b="1" dirty="0" smtClean="0"/>
            <a:t>п.1 д)</a:t>
          </a:r>
          <a:r>
            <a:rPr lang="ru-RU" dirty="0" smtClean="0"/>
            <a:t> определить понятийный аппарат в отношении </a:t>
          </a:r>
          <a:r>
            <a:rPr lang="ru-RU" u="sng" dirty="0" err="1" smtClean="0"/>
            <a:t>экотехнопарков</a:t>
          </a:r>
          <a:r>
            <a:rPr lang="ru-RU" dirty="0" smtClean="0"/>
            <a:t> в сфере обращения с отходами и предусмотреть типовые требования к ним, обеспечивающие расширение спектра производства продукции из вторичных материальных ресурсов, при принятии решений о предоставлении им мер государственной поддержки.</a:t>
          </a:r>
          <a:endParaRPr lang="ru-RU" dirty="0"/>
        </a:p>
      </dgm:t>
    </dgm:pt>
    <dgm:pt modelId="{BA66E925-0037-4446-9A81-890026F6B5E4}" type="parTrans" cxnId="{958478F1-C9C3-4C8E-85B2-60503666684C}">
      <dgm:prSet/>
      <dgm:spPr/>
      <dgm:t>
        <a:bodyPr/>
        <a:lstStyle/>
        <a:p>
          <a:endParaRPr lang="ru-RU"/>
        </a:p>
      </dgm:t>
    </dgm:pt>
    <dgm:pt modelId="{7183F207-D283-445B-ACA9-45E06515ADF4}" type="sibTrans" cxnId="{958478F1-C9C3-4C8E-85B2-60503666684C}">
      <dgm:prSet/>
      <dgm:spPr/>
      <dgm:t>
        <a:bodyPr/>
        <a:lstStyle/>
        <a:p>
          <a:endParaRPr lang="ru-RU"/>
        </a:p>
      </dgm:t>
    </dgm:pt>
    <dgm:pt modelId="{99D586C2-4005-43A7-9A1C-DB8B21B788B9}" type="pres">
      <dgm:prSet presAssocID="{75564F9A-843B-4558-8B82-BD5E9F940F1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BDD1322-D5F3-4F0D-9607-CA9ECDF9B5AE}" type="pres">
      <dgm:prSet presAssocID="{F49E0D06-A976-4B87-AEF3-4009A6B50D49}" presName="singleCycle" presStyleCnt="0"/>
      <dgm:spPr/>
    </dgm:pt>
    <dgm:pt modelId="{CC7C5560-22E2-4EA5-A15F-2B6B51EBCA8D}" type="pres">
      <dgm:prSet presAssocID="{F49E0D06-A976-4B87-AEF3-4009A6B50D49}" presName="singleCenter" presStyleLbl="node1" presStyleIdx="0" presStyleCnt="3" custScaleX="196487" custScaleY="122914" custLinFactNeighborX="-74596" custLinFactNeighborY="-117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F355CB2-722F-42EA-9EA9-EF9249920514}" type="pres">
      <dgm:prSet presAssocID="{1926E9AE-5B44-47C8-AEC7-26CA97ACD511}" presName="Name56" presStyleLbl="parChTrans1D2" presStyleIdx="0" presStyleCnt="2"/>
      <dgm:spPr/>
      <dgm:t>
        <a:bodyPr/>
        <a:lstStyle/>
        <a:p>
          <a:endParaRPr lang="ru-RU"/>
        </a:p>
      </dgm:t>
    </dgm:pt>
    <dgm:pt modelId="{A344EF94-3AD8-4855-88CE-A04561AFEA5A}" type="pres">
      <dgm:prSet presAssocID="{B359D5CF-1A98-4F38-874B-D25CCCF85C54}" presName="text0" presStyleLbl="node1" presStyleIdx="1" presStyleCnt="3" custScaleX="426900" custScaleY="166008" custRadScaleRad="109787" custRadScaleInc="63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27DFE-A737-434B-8AA0-1C27979E9FBA}" type="pres">
      <dgm:prSet presAssocID="{BA66E925-0037-4446-9A81-890026F6B5E4}" presName="Name56" presStyleLbl="parChTrans1D2" presStyleIdx="1" presStyleCnt="2"/>
      <dgm:spPr/>
      <dgm:t>
        <a:bodyPr/>
        <a:lstStyle/>
        <a:p>
          <a:endParaRPr lang="ru-RU"/>
        </a:p>
      </dgm:t>
    </dgm:pt>
    <dgm:pt modelId="{041C4244-0183-4BE4-8357-CB5C1C84F971}" type="pres">
      <dgm:prSet presAssocID="{E021B562-73AE-43C4-B9B7-75169B8ECE3F}" presName="text0" presStyleLbl="node1" presStyleIdx="2" presStyleCnt="3" custScaleX="423684" custScaleY="166008" custRadScaleRad="108709" custRadScaleInc="-65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8478F1-C9C3-4C8E-85B2-60503666684C}" srcId="{F49E0D06-A976-4B87-AEF3-4009A6B50D49}" destId="{E021B562-73AE-43C4-B9B7-75169B8ECE3F}" srcOrd="1" destOrd="0" parTransId="{BA66E925-0037-4446-9A81-890026F6B5E4}" sibTransId="{7183F207-D283-445B-ACA9-45E06515ADF4}"/>
    <dgm:cxn modelId="{ABB1A36D-246D-4CF9-A82D-9806E6C1D036}" type="presOf" srcId="{F49E0D06-A976-4B87-AEF3-4009A6B50D49}" destId="{CC7C5560-22E2-4EA5-A15F-2B6B51EBCA8D}" srcOrd="0" destOrd="0" presId="urn:microsoft.com/office/officeart/2008/layout/RadialCluster"/>
    <dgm:cxn modelId="{5A013236-3BFE-433D-89B6-C5C120E2B20F}" type="presOf" srcId="{BA66E925-0037-4446-9A81-890026F6B5E4}" destId="{93027DFE-A737-434B-8AA0-1C27979E9FBA}" srcOrd="0" destOrd="0" presId="urn:microsoft.com/office/officeart/2008/layout/RadialCluster"/>
    <dgm:cxn modelId="{9F529175-B215-41D8-9624-68D3B6C65E32}" type="presOf" srcId="{1926E9AE-5B44-47C8-AEC7-26CA97ACD511}" destId="{0F355CB2-722F-42EA-9EA9-EF9249920514}" srcOrd="0" destOrd="0" presId="urn:microsoft.com/office/officeart/2008/layout/RadialCluster"/>
    <dgm:cxn modelId="{3D453D82-E2E2-4F78-B7AD-243B67D9390D}" srcId="{F49E0D06-A976-4B87-AEF3-4009A6B50D49}" destId="{B359D5CF-1A98-4F38-874B-D25CCCF85C54}" srcOrd="0" destOrd="0" parTransId="{1926E9AE-5B44-47C8-AEC7-26CA97ACD511}" sibTransId="{BBE03982-E214-4C64-94D1-D579BC0BCFCA}"/>
    <dgm:cxn modelId="{2533A4A1-BB72-45B4-95D4-7A18734E5C13}" type="presOf" srcId="{B359D5CF-1A98-4F38-874B-D25CCCF85C54}" destId="{A344EF94-3AD8-4855-88CE-A04561AFEA5A}" srcOrd="0" destOrd="0" presId="urn:microsoft.com/office/officeart/2008/layout/RadialCluster"/>
    <dgm:cxn modelId="{FC85A4A6-F1A2-4FDE-B9A0-499E8B382D5D}" type="presOf" srcId="{75564F9A-843B-4558-8B82-BD5E9F940F17}" destId="{99D586C2-4005-43A7-9A1C-DB8B21B788B9}" srcOrd="0" destOrd="0" presId="urn:microsoft.com/office/officeart/2008/layout/RadialCluster"/>
    <dgm:cxn modelId="{C4D8E3A4-1187-4C2A-B350-5369A487DE25}" srcId="{75564F9A-843B-4558-8B82-BD5E9F940F17}" destId="{F49E0D06-A976-4B87-AEF3-4009A6B50D49}" srcOrd="0" destOrd="0" parTransId="{9B08BACE-B419-47F3-8336-B107CDB1F824}" sibTransId="{06C7A4F9-3A18-4DAF-BC3E-7E387A391C15}"/>
    <dgm:cxn modelId="{4AAB28D7-BBB0-40D0-9E14-D55B123E7C42}" type="presOf" srcId="{E021B562-73AE-43C4-B9B7-75169B8ECE3F}" destId="{041C4244-0183-4BE4-8357-CB5C1C84F971}" srcOrd="0" destOrd="0" presId="urn:microsoft.com/office/officeart/2008/layout/RadialCluster"/>
    <dgm:cxn modelId="{52D817D2-AB53-48FB-B637-A03987984A77}" type="presParOf" srcId="{99D586C2-4005-43A7-9A1C-DB8B21B788B9}" destId="{BBDD1322-D5F3-4F0D-9607-CA9ECDF9B5AE}" srcOrd="0" destOrd="0" presId="urn:microsoft.com/office/officeart/2008/layout/RadialCluster"/>
    <dgm:cxn modelId="{464DCF09-867D-49B8-B761-E2050E41BBE8}" type="presParOf" srcId="{BBDD1322-D5F3-4F0D-9607-CA9ECDF9B5AE}" destId="{CC7C5560-22E2-4EA5-A15F-2B6B51EBCA8D}" srcOrd="0" destOrd="0" presId="urn:microsoft.com/office/officeart/2008/layout/RadialCluster"/>
    <dgm:cxn modelId="{BABE1B77-701F-4D65-9115-BDB8C176414E}" type="presParOf" srcId="{BBDD1322-D5F3-4F0D-9607-CA9ECDF9B5AE}" destId="{0F355CB2-722F-42EA-9EA9-EF9249920514}" srcOrd="1" destOrd="0" presId="urn:microsoft.com/office/officeart/2008/layout/RadialCluster"/>
    <dgm:cxn modelId="{A7DF180A-40F9-41E3-B6FE-7735BFA5A7EF}" type="presParOf" srcId="{BBDD1322-D5F3-4F0D-9607-CA9ECDF9B5AE}" destId="{A344EF94-3AD8-4855-88CE-A04561AFEA5A}" srcOrd="2" destOrd="0" presId="urn:microsoft.com/office/officeart/2008/layout/RadialCluster"/>
    <dgm:cxn modelId="{7776C4AC-96F3-4DD9-8FF1-9BB81F08EB6F}" type="presParOf" srcId="{BBDD1322-D5F3-4F0D-9607-CA9ECDF9B5AE}" destId="{93027DFE-A737-434B-8AA0-1C27979E9FBA}" srcOrd="3" destOrd="0" presId="urn:microsoft.com/office/officeart/2008/layout/RadialCluster"/>
    <dgm:cxn modelId="{2A06177C-51A5-41FA-874B-7E16A49B670B}" type="presParOf" srcId="{BBDD1322-D5F3-4F0D-9607-CA9ECDF9B5AE}" destId="{041C4244-0183-4BE4-8357-CB5C1C84F971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944FA-4D12-49EE-8D38-F57433AD460E}">
      <dsp:nvSpPr>
        <dsp:cNvPr id="0" name=""/>
        <dsp:cNvSpPr/>
      </dsp:nvSpPr>
      <dsp:spPr>
        <a:xfrm>
          <a:off x="4029" y="0"/>
          <a:ext cx="2345605" cy="533400"/>
        </a:xfrm>
        <a:prstGeom prst="chevron">
          <a:avLst/>
        </a:prstGeom>
        <a:solidFill>
          <a:srgbClr val="4B7293"/>
        </a:solidFill>
        <a:ln w="50800">
          <a:solidFill>
            <a:srgbClr val="FF000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Цели и приоритеты</a:t>
          </a:r>
          <a:endParaRPr lang="ru-RU" sz="1400" b="1" kern="1200" dirty="0"/>
        </a:p>
      </dsp:txBody>
      <dsp:txXfrm>
        <a:off x="270729" y="0"/>
        <a:ext cx="1812205" cy="533400"/>
      </dsp:txXfrm>
    </dsp:sp>
    <dsp:sp modelId="{53A38DF6-B13B-40A9-BF63-E360E50EDE17}">
      <dsp:nvSpPr>
        <dsp:cNvPr id="0" name=""/>
        <dsp:cNvSpPr/>
      </dsp:nvSpPr>
      <dsp:spPr>
        <a:xfrm>
          <a:off x="2115074" y="0"/>
          <a:ext cx="2345605" cy="533400"/>
        </a:xfrm>
        <a:prstGeom prst="chevron">
          <a:avLst/>
        </a:prstGeom>
        <a:solidFill>
          <a:srgbClr val="3AA8A3"/>
        </a:solidFill>
        <a:ln w="63500" cmpd="sng">
          <a:noFill/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Задачи</a:t>
          </a:r>
          <a:endParaRPr lang="ru-RU" sz="1600" b="1" kern="1200" dirty="0"/>
        </a:p>
      </dsp:txBody>
      <dsp:txXfrm>
        <a:off x="2381774" y="0"/>
        <a:ext cx="1812205" cy="533400"/>
      </dsp:txXfrm>
    </dsp:sp>
    <dsp:sp modelId="{512CAEDD-2B72-47F5-89B2-3D3D7B805FEA}">
      <dsp:nvSpPr>
        <dsp:cNvPr id="0" name=""/>
        <dsp:cNvSpPr/>
      </dsp:nvSpPr>
      <dsp:spPr>
        <a:xfrm>
          <a:off x="4226119" y="0"/>
          <a:ext cx="2345605" cy="533400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Способы эффективного достижения целей и решения задач </a:t>
          </a:r>
          <a:endParaRPr lang="ru-RU" sz="1200" b="1" kern="1200" dirty="0"/>
        </a:p>
      </dsp:txBody>
      <dsp:txXfrm>
        <a:off x="4492819" y="0"/>
        <a:ext cx="1812205" cy="533400"/>
      </dsp:txXfrm>
    </dsp:sp>
    <dsp:sp modelId="{41586070-9960-4B67-B30E-D998875578F0}">
      <dsp:nvSpPr>
        <dsp:cNvPr id="0" name=""/>
        <dsp:cNvSpPr/>
      </dsp:nvSpPr>
      <dsp:spPr>
        <a:xfrm>
          <a:off x="6337164" y="0"/>
          <a:ext cx="2345605" cy="533400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План мероприятий</a:t>
          </a:r>
          <a:endParaRPr lang="ru-RU" sz="1400" b="1" kern="1200" dirty="0"/>
        </a:p>
      </dsp:txBody>
      <dsp:txXfrm>
        <a:off x="6603864" y="0"/>
        <a:ext cx="1812205" cy="533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C5560-22E2-4EA5-A15F-2B6B51EBCA8D}">
      <dsp:nvSpPr>
        <dsp:cNvPr id="0" name=""/>
        <dsp:cNvSpPr/>
      </dsp:nvSpPr>
      <dsp:spPr>
        <a:xfrm>
          <a:off x="206262" y="1659470"/>
          <a:ext cx="3194092" cy="1998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Поручения Президента России от 15.11.2017 № Пр-2319 </a:t>
          </a:r>
          <a:r>
            <a:rPr lang="ru-RU" sz="1700" kern="1200" dirty="0" smtClean="0"/>
            <a:t>по результатам проверки исполнения законодательства и решений Президента в сфере регулирования обращения с отходами</a:t>
          </a:r>
          <a:endParaRPr lang="ru-RU" sz="1700" kern="1200" dirty="0"/>
        </a:p>
      </dsp:txBody>
      <dsp:txXfrm>
        <a:off x="303801" y="1757009"/>
        <a:ext cx="2999014" cy="1803012"/>
      </dsp:txXfrm>
    </dsp:sp>
    <dsp:sp modelId="{0F355CB2-722F-42EA-9EA9-EF9249920514}">
      <dsp:nvSpPr>
        <dsp:cNvPr id="0" name=""/>
        <dsp:cNvSpPr/>
      </dsp:nvSpPr>
      <dsp:spPr>
        <a:xfrm rot="20796870">
          <a:off x="3382200" y="2123760"/>
          <a:ext cx="13365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65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4EF94-3AD8-4855-88CE-A04561AFEA5A}">
      <dsp:nvSpPr>
        <dsp:cNvPr id="0" name=""/>
        <dsp:cNvSpPr/>
      </dsp:nvSpPr>
      <dsp:spPr>
        <a:xfrm>
          <a:off x="4700637" y="511786"/>
          <a:ext cx="4649590" cy="1808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п.1 г)</a:t>
          </a:r>
          <a:r>
            <a:rPr lang="ru-RU" sz="1500" kern="1200" dirty="0" smtClean="0"/>
            <a:t> внести в Государственную Думу Федерального Собрания Российской Федерации проект федерального закона, предусматривающего регулирование обращения вторичных материальных ресурсов, проработав вопрос о стимулировании спроса на продукцию из них;</a:t>
          </a:r>
          <a:endParaRPr lang="ru-RU" sz="1500" kern="1200" dirty="0"/>
        </a:p>
      </dsp:txBody>
      <dsp:txXfrm>
        <a:off x="4788900" y="600049"/>
        <a:ext cx="4473064" cy="1631553"/>
      </dsp:txXfrm>
    </dsp:sp>
    <dsp:sp modelId="{93027DFE-A737-434B-8AA0-1C27979E9FBA}">
      <dsp:nvSpPr>
        <dsp:cNvPr id="0" name=""/>
        <dsp:cNvSpPr/>
      </dsp:nvSpPr>
      <dsp:spPr>
        <a:xfrm rot="819055">
          <a:off x="3380946" y="3208539"/>
          <a:ext cx="13741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7415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C4244-0183-4BE4-8357-CB5C1C84F971}">
      <dsp:nvSpPr>
        <dsp:cNvPr id="0" name=""/>
        <dsp:cNvSpPr/>
      </dsp:nvSpPr>
      <dsp:spPr>
        <a:xfrm>
          <a:off x="4735691" y="3027014"/>
          <a:ext cx="4614563" cy="1808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п.1 д)</a:t>
          </a:r>
          <a:r>
            <a:rPr lang="ru-RU" sz="1500" kern="1200" dirty="0" smtClean="0"/>
            <a:t> определить понятийный аппарат в отношении </a:t>
          </a:r>
          <a:r>
            <a:rPr lang="ru-RU" sz="1500" u="sng" kern="1200" dirty="0" err="1" smtClean="0"/>
            <a:t>экотехнопарков</a:t>
          </a:r>
          <a:r>
            <a:rPr lang="ru-RU" sz="1500" kern="1200" dirty="0" smtClean="0"/>
            <a:t> в сфере обращения с отходами и предусмотреть типовые требования к ним, обеспечивающие расширение спектра производства продукции из вторичных материальных ресурсов, при принятии решений о предоставлении им мер государственной поддержки.</a:t>
          </a:r>
          <a:endParaRPr lang="ru-RU" sz="1500" kern="1200" dirty="0"/>
        </a:p>
      </dsp:txBody>
      <dsp:txXfrm>
        <a:off x="4823954" y="3115277"/>
        <a:ext cx="4438037" cy="1631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745C5-181F-4395-889A-AEA8E49D6454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2FD41-91D5-44CD-8BCF-AE06A569F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595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77992-7262-468F-9348-3742FFCF773C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B992B-3ABE-44B5-8C22-0E380EC59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69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61920B9-BC51-417B-81BF-DC078656031A}" type="slidenum">
              <a:rPr 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85775" y="958850"/>
            <a:ext cx="8397875" cy="4724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2414" y="5986857"/>
            <a:ext cx="5942437" cy="567244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14874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29A1C-2F8D-4650-A8CE-B2EA0AD06BF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6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8A3B-6BD5-4EA7-899C-91E71B59CE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81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8A3B-6BD5-4EA7-899C-91E71B59CE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28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8A3B-6BD5-4EA7-899C-91E71B59CE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35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E8A3B-6BD5-4EA7-899C-91E71B59CE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6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CC552-E65C-49E7-A6B4-CEB25BB78EF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60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730C-3C73-4A71-97A4-197937F37D1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60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D730C-3C73-4A71-97A4-197937F37D1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434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B16B0-88B9-4801-BC62-A0A183972A5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48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E73D-9DB4-4B61-807C-14B7A0D639EE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7B0-C6DA-4BB4-B0C6-3776949B1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3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E73D-9DB4-4B61-807C-14B7A0D639EE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7B0-C6DA-4BB4-B0C6-3776949B1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9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E73D-9DB4-4B61-807C-14B7A0D639EE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7B0-C6DA-4BB4-B0C6-3776949B1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98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64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64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64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64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64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64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12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E73D-9DB4-4B61-807C-14B7A0D63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7B0-C6DA-4BB4-B0C6-3776949B1E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E73D-9DB4-4B61-807C-14B7A0D639EE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7B0-C6DA-4BB4-B0C6-3776949B1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92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E73D-9DB4-4B61-807C-14B7A0D63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7B0-C6DA-4BB4-B0C6-3776949B1E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88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E73D-9DB4-4B61-807C-14B7A0D63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7B0-C6DA-4BB4-B0C6-3776949B1E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48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E73D-9DB4-4B61-807C-14B7A0D63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7B0-C6DA-4BB4-B0C6-3776949B1E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39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E73D-9DB4-4B61-807C-14B7A0D63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7B0-C6DA-4BB4-B0C6-3776949B1E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97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E73D-9DB4-4B61-807C-14B7A0D63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7B0-C6DA-4BB4-B0C6-3776949B1E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99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E73D-9DB4-4B61-807C-14B7A0D63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7B0-C6DA-4BB4-B0C6-3776949B1E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00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E73D-9DB4-4B61-807C-14B7A0D63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7B0-C6DA-4BB4-B0C6-3776949B1E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86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E73D-9DB4-4B61-807C-14B7A0D63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7B0-C6DA-4BB4-B0C6-3776949B1E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95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E73D-9DB4-4B61-807C-14B7A0D63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7B0-C6DA-4BB4-B0C6-3776949B1E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56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E73D-9DB4-4B61-807C-14B7A0D63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7B0-C6DA-4BB4-B0C6-3776949B1E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9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E73D-9DB4-4B61-807C-14B7A0D639EE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7B0-C6DA-4BB4-B0C6-3776949B1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517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11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42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129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4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693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0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58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037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510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86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E73D-9DB4-4B61-807C-14B7A0D639EE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7B0-C6DA-4BB4-B0C6-3776949B1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509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2130425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16.1.17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4D9C-6A43-42AF-8FF7-9BF74A3E9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5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E73D-9DB4-4B61-807C-14B7A0D639EE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7B0-C6DA-4BB4-B0C6-3776949B1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9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E73D-9DB4-4B61-807C-14B7A0D639EE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7B0-C6DA-4BB4-B0C6-3776949B1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24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E73D-9DB4-4B61-807C-14B7A0D639EE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7B0-C6DA-4BB4-B0C6-3776949B1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6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E73D-9DB4-4B61-807C-14B7A0D639EE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7B0-C6DA-4BB4-B0C6-3776949B1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34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E73D-9DB4-4B61-807C-14B7A0D639EE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F7B0-C6DA-4BB4-B0C6-3776949B1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5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E73D-9DB4-4B61-807C-14B7A0D639EE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DF7B0-C6DA-4BB4-B0C6-3776949B1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7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7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E73D-9DB4-4B61-807C-14B7A0D63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DF7B0-C6DA-4BB4-B0C6-3776949B1E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3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  <p:sldLayoutId id="2147483872" r:id="rId20"/>
    <p:sldLayoutId id="2147483874" r:id="rId21"/>
    <p:sldLayoutId id="2147483876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60" y="1741488"/>
            <a:ext cx="2736850" cy="511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903145" y="2243536"/>
            <a:ext cx="678803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200" dirty="0"/>
              <a:t>	</a:t>
            </a:r>
          </a:p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Управление </a:t>
            </a:r>
            <a:r>
              <a:rPr lang="ru-RU" sz="3200" b="1" dirty="0">
                <a:solidFill>
                  <a:srgbClr val="000000"/>
                </a:solidFill>
                <a:cs typeface="Arial" panose="020B0604020202020204" pitchFamily="34" charset="0"/>
              </a:rPr>
              <a:t>отходами и вторичными </a:t>
            </a:r>
            <a:r>
              <a:rPr lang="ru-RU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ресурсами</a:t>
            </a:r>
            <a:r>
              <a:rPr lang="en-US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как основа циркулярной экономики</a:t>
            </a:r>
            <a:br>
              <a:rPr lang="ru-RU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ru-RU" sz="32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1475132" y="220717"/>
            <a:ext cx="1021733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ФГАУ </a:t>
            </a:r>
            <a:r>
              <a:rPr lang="ru-RU" sz="2000" b="1" dirty="0">
                <a:solidFill>
                  <a:srgbClr val="000000"/>
                </a:solidFill>
                <a:cs typeface="Arial" panose="020B0604020202020204" pitchFamily="34" charset="0"/>
              </a:rPr>
              <a:t>«Научно-исследовательский институт </a:t>
            </a:r>
            <a:r>
              <a:rPr 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000000"/>
                </a:solidFill>
                <a:cs typeface="Arial" panose="020B0604020202020204" pitchFamily="34" charset="0"/>
              </a:rPr>
              <a:t>Центр экологической промышленной </a:t>
            </a:r>
            <a:r>
              <a:rPr 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политики»</a:t>
            </a:r>
            <a:br>
              <a:rPr 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Министерства </a:t>
            </a:r>
            <a:r>
              <a:rPr lang="ru-RU" sz="2000" b="1" dirty="0">
                <a:solidFill>
                  <a:srgbClr val="000000"/>
                </a:solidFill>
                <a:cs typeface="Arial" panose="020B0604020202020204" pitchFamily="34" charset="0"/>
              </a:rPr>
              <a:t>промышленности и торговли Российской Федерации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40335" y="5774271"/>
            <a:ext cx="1972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В.А. 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Марьев</a:t>
            </a: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mail.vniismt.ru/webmail/api/download/attachment/ciscenter.org/olgach/ac879a18-e7ce-4388-9d7c-f0778f7beb15/2010/0-1/EIPC_%D0%98%D1%82%D0%BE%D0%B3.jpg?version=97878&amp;sid=c08c5add2612f8fb9b3aab1c9932096319577198b5a26000defc12deeeb6d15d&amp;mode=vie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" t="22075" r="78906" b="8587"/>
          <a:stretch/>
        </p:blipFill>
        <p:spPr bwMode="auto">
          <a:xfrm>
            <a:off x="6210" y="-3170"/>
            <a:ext cx="1468922" cy="14425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8260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декабря 2017 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84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5" y="4083"/>
            <a:ext cx="1180675" cy="1167182"/>
          </a:xfrm>
          <a:prstGeom prst="rect">
            <a:avLst/>
          </a:prstGeom>
        </p:spPr>
      </p:pic>
      <p:grpSp>
        <p:nvGrpSpPr>
          <p:cNvPr id="10" name="Group 1081"/>
          <p:cNvGrpSpPr/>
          <p:nvPr/>
        </p:nvGrpSpPr>
        <p:grpSpPr>
          <a:xfrm>
            <a:off x="1178859" y="72177"/>
            <a:ext cx="10695461" cy="927131"/>
            <a:chOff x="-12529" y="0"/>
            <a:chExt cx="8902700" cy="814474"/>
          </a:xfrm>
        </p:grpSpPr>
        <p:grpSp>
          <p:nvGrpSpPr>
            <p:cNvPr id="11" name="Group 1083"/>
            <p:cNvGrpSpPr/>
            <p:nvPr/>
          </p:nvGrpSpPr>
          <p:grpSpPr>
            <a:xfrm>
              <a:off x="-12529" y="0"/>
              <a:ext cx="8902700" cy="814474"/>
              <a:chOff x="-12529" y="0"/>
              <a:chExt cx="8902700" cy="814474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grpSp>
            <p:nvGrpSpPr>
              <p:cNvPr id="21" name="Group 1085"/>
              <p:cNvGrpSpPr/>
              <p:nvPr/>
            </p:nvGrpSpPr>
            <p:grpSpPr>
              <a:xfrm>
                <a:off x="0" y="736242"/>
                <a:ext cx="8890171" cy="78232"/>
                <a:chOff x="0" y="736242"/>
                <a:chExt cx="8890171" cy="78232"/>
              </a:xfrm>
              <a:grpFill/>
            </p:grpSpPr>
            <p:sp>
              <p:nvSpPr>
                <p:cNvPr id="23" name="Rectangle 1087"/>
                <p:cNvSpPr/>
                <p:nvPr/>
              </p:nvSpPr>
              <p:spPr>
                <a:xfrm>
                  <a:off x="0" y="736242"/>
                  <a:ext cx="8321040" cy="27432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Rectangle 1088"/>
                <p:cNvSpPr/>
                <p:nvPr/>
              </p:nvSpPr>
              <p:spPr>
                <a:xfrm>
                  <a:off x="203371" y="787042"/>
                  <a:ext cx="8686800" cy="274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7D7D7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Rectangle 1086"/>
              <p:cNvSpPr/>
              <p:nvPr/>
            </p:nvSpPr>
            <p:spPr>
              <a:xfrm>
                <a:off x="-12529" y="0"/>
                <a:ext cx="177800" cy="736600"/>
              </a:xfrm>
              <a:prstGeom prst="rect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80289" y="217283"/>
              <a:ext cx="8708292" cy="378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Поручения Президента России от 15.11.2017 № </a:t>
              </a:r>
              <a:r>
                <a:rPr lang="ru-RU" sz="2200" b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Пр-2319</a:t>
              </a:r>
              <a:endParaRPr lang="ru-RU" sz="2200" b="1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91994329"/>
              </p:ext>
            </p:extLst>
          </p:nvPr>
        </p:nvGraphicFramePr>
        <p:xfrm>
          <a:off x="1396998" y="1066800"/>
          <a:ext cx="100645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471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81"/>
          <p:cNvGrpSpPr/>
          <p:nvPr/>
        </p:nvGrpSpPr>
        <p:grpSpPr>
          <a:xfrm>
            <a:off x="1178859" y="72177"/>
            <a:ext cx="11013141" cy="927131"/>
            <a:chOff x="-12529" y="0"/>
            <a:chExt cx="8902700" cy="814474"/>
          </a:xfrm>
        </p:grpSpPr>
        <p:grpSp>
          <p:nvGrpSpPr>
            <p:cNvPr id="4" name="Group 1083"/>
            <p:cNvGrpSpPr/>
            <p:nvPr/>
          </p:nvGrpSpPr>
          <p:grpSpPr>
            <a:xfrm>
              <a:off x="-12529" y="0"/>
              <a:ext cx="8902700" cy="814474"/>
              <a:chOff x="-12529" y="0"/>
              <a:chExt cx="8902700" cy="814474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grpSp>
            <p:nvGrpSpPr>
              <p:cNvPr id="6" name="Group 1085"/>
              <p:cNvGrpSpPr/>
              <p:nvPr/>
            </p:nvGrpSpPr>
            <p:grpSpPr>
              <a:xfrm>
                <a:off x="0" y="736242"/>
                <a:ext cx="8890171" cy="78232"/>
                <a:chOff x="0" y="736242"/>
                <a:chExt cx="8890171" cy="78232"/>
              </a:xfrm>
              <a:grpFill/>
            </p:grpSpPr>
            <p:sp>
              <p:nvSpPr>
                <p:cNvPr id="8" name="Rectangle 1087"/>
                <p:cNvSpPr/>
                <p:nvPr/>
              </p:nvSpPr>
              <p:spPr>
                <a:xfrm>
                  <a:off x="0" y="736242"/>
                  <a:ext cx="8321040" cy="27432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Rectangle 1088"/>
                <p:cNvSpPr/>
                <p:nvPr/>
              </p:nvSpPr>
              <p:spPr>
                <a:xfrm>
                  <a:off x="203371" y="787042"/>
                  <a:ext cx="8686800" cy="274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7D7D7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" name="Rectangle 1086"/>
              <p:cNvSpPr/>
              <p:nvPr/>
            </p:nvSpPr>
            <p:spPr>
              <a:xfrm>
                <a:off x="-12529" y="0"/>
                <a:ext cx="177800" cy="736600"/>
              </a:xfrm>
              <a:prstGeom prst="rect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80289" y="16459"/>
              <a:ext cx="8708292" cy="40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Экономика замкнутого цикла </a:t>
              </a:r>
              <a:r>
                <a:rPr lang="ru-RU" sz="2400" b="1" dirty="0" smtClean="0"/>
                <a:t>(циркулярная экономика) в Европейском Союзе</a:t>
              </a:r>
              <a:endParaRPr lang="ru-RU" sz="2400" b="1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5" y="4083"/>
            <a:ext cx="1180675" cy="1167182"/>
          </a:xfrm>
          <a:prstGeom prst="rect">
            <a:avLst/>
          </a:prstGeom>
        </p:spPr>
      </p:pic>
      <p:pic>
        <p:nvPicPr>
          <p:cNvPr id="11" name="Рисунок 10" descr="C:\Users\Анна\Downloads\001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85" y="1171264"/>
            <a:ext cx="9272789" cy="5461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24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81"/>
          <p:cNvGrpSpPr/>
          <p:nvPr/>
        </p:nvGrpSpPr>
        <p:grpSpPr>
          <a:xfrm>
            <a:off x="1178859" y="72177"/>
            <a:ext cx="10695461" cy="927131"/>
            <a:chOff x="-12529" y="0"/>
            <a:chExt cx="8902700" cy="814474"/>
          </a:xfrm>
        </p:grpSpPr>
        <p:grpSp>
          <p:nvGrpSpPr>
            <p:cNvPr id="4" name="Group 1083"/>
            <p:cNvGrpSpPr/>
            <p:nvPr/>
          </p:nvGrpSpPr>
          <p:grpSpPr>
            <a:xfrm>
              <a:off x="-12529" y="0"/>
              <a:ext cx="8902700" cy="814474"/>
              <a:chOff x="-12529" y="0"/>
              <a:chExt cx="8902700" cy="814474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grpSp>
            <p:nvGrpSpPr>
              <p:cNvPr id="6" name="Group 1085"/>
              <p:cNvGrpSpPr/>
              <p:nvPr/>
            </p:nvGrpSpPr>
            <p:grpSpPr>
              <a:xfrm>
                <a:off x="0" y="736242"/>
                <a:ext cx="8890171" cy="78232"/>
                <a:chOff x="0" y="736242"/>
                <a:chExt cx="8890171" cy="78232"/>
              </a:xfrm>
              <a:grpFill/>
            </p:grpSpPr>
            <p:sp>
              <p:nvSpPr>
                <p:cNvPr id="8" name="Rectangle 1087"/>
                <p:cNvSpPr/>
                <p:nvPr/>
              </p:nvSpPr>
              <p:spPr>
                <a:xfrm>
                  <a:off x="0" y="736242"/>
                  <a:ext cx="8321040" cy="27432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Rectangle 1088"/>
                <p:cNvSpPr/>
                <p:nvPr/>
              </p:nvSpPr>
              <p:spPr>
                <a:xfrm>
                  <a:off x="203371" y="787042"/>
                  <a:ext cx="8686800" cy="274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7D7D7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" name="Rectangle 1086"/>
              <p:cNvSpPr/>
              <p:nvPr/>
            </p:nvSpPr>
            <p:spPr>
              <a:xfrm>
                <a:off x="-12529" y="0"/>
                <a:ext cx="177800" cy="736600"/>
              </a:xfrm>
              <a:prstGeom prst="rect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80289" y="16459"/>
              <a:ext cx="8708292" cy="459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Принципы экономики замкнутого цикла</a:t>
              </a:r>
              <a:endParaRPr lang="ru-RU" sz="2800" b="1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5" y="4083"/>
            <a:ext cx="1180675" cy="1167182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0804" y="1171266"/>
            <a:ext cx="7712142" cy="5306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0175" y="6357618"/>
            <a:ext cx="6000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Принципы экономики замкнутого цикла (Источник:  </a:t>
            </a:r>
            <a:r>
              <a:rPr lang="ru-RU" sz="1400" b="1" dirty="0" err="1"/>
              <a:t>McKinsey</a:t>
            </a:r>
            <a:r>
              <a:rPr lang="ru-RU" sz="1400" b="1" dirty="0"/>
              <a:t> &amp; </a:t>
            </a:r>
            <a:r>
              <a:rPr lang="ru-RU" sz="1400" b="1" dirty="0" err="1"/>
              <a:t>Company</a:t>
            </a:r>
            <a:r>
              <a:rPr lang="ru-RU" sz="1400" b="1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212171" y="2204078"/>
            <a:ext cx="5024895" cy="4303056"/>
            <a:chOff x="514" y="372"/>
            <a:chExt cx="4802" cy="3796"/>
          </a:xfrm>
        </p:grpSpPr>
        <p:pic>
          <p:nvPicPr>
            <p:cNvPr id="8" name="Picture 4" descr="1603コンビ空撮1粗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4" y="372"/>
              <a:ext cx="4802" cy="37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" name="Freeform 12"/>
            <p:cNvSpPr>
              <a:spLocks noChangeAspect="1"/>
            </p:cNvSpPr>
            <p:nvPr/>
          </p:nvSpPr>
          <p:spPr bwMode="white">
            <a:xfrm>
              <a:off x="2556" y="1225"/>
              <a:ext cx="2154" cy="1136"/>
            </a:xfrm>
            <a:custGeom>
              <a:avLst/>
              <a:gdLst>
                <a:gd name="T0" fmla="*/ 663 w 2152"/>
                <a:gd name="T1" fmla="*/ 90 h 1136"/>
                <a:gd name="T2" fmla="*/ 476 w 2152"/>
                <a:gd name="T3" fmla="*/ 6 h 1136"/>
                <a:gd name="T4" fmla="*/ 418 w 2152"/>
                <a:gd name="T5" fmla="*/ 0 h 1136"/>
                <a:gd name="T6" fmla="*/ 2 w 2152"/>
                <a:gd name="T7" fmla="*/ 104 h 1136"/>
                <a:gd name="T8" fmla="*/ 0 w 2152"/>
                <a:gd name="T9" fmla="*/ 164 h 1136"/>
                <a:gd name="T10" fmla="*/ 1603 w 2152"/>
                <a:gd name="T11" fmla="*/ 1136 h 1136"/>
                <a:gd name="T12" fmla="*/ 2170 w 2152"/>
                <a:gd name="T13" fmla="*/ 928 h 1136"/>
                <a:gd name="T14" fmla="*/ 2198 w 2152"/>
                <a:gd name="T15" fmla="*/ 888 h 11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52"/>
                <a:gd name="T25" fmla="*/ 0 h 1136"/>
                <a:gd name="T26" fmla="*/ 2152 w 2152"/>
                <a:gd name="T27" fmla="*/ 1136 h 11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52" h="1136">
                  <a:moveTo>
                    <a:pt x="640" y="90"/>
                  </a:moveTo>
                  <a:lnTo>
                    <a:pt x="476" y="6"/>
                  </a:lnTo>
                  <a:lnTo>
                    <a:pt x="418" y="0"/>
                  </a:lnTo>
                  <a:lnTo>
                    <a:pt x="2" y="104"/>
                  </a:lnTo>
                  <a:lnTo>
                    <a:pt x="0" y="164"/>
                  </a:lnTo>
                  <a:lnTo>
                    <a:pt x="1580" y="1136"/>
                  </a:lnTo>
                  <a:lnTo>
                    <a:pt x="2124" y="928"/>
                  </a:lnTo>
                  <a:lnTo>
                    <a:pt x="2152" y="888"/>
                  </a:lnTo>
                </a:path>
              </a:pathLst>
            </a:custGeom>
            <a:noFill/>
            <a:ln w="57150">
              <a:solidFill>
                <a:srgbClr val="FF00FF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" name="Freeform 13"/>
            <p:cNvSpPr>
              <a:spLocks noChangeAspect="1"/>
            </p:cNvSpPr>
            <p:nvPr/>
          </p:nvSpPr>
          <p:spPr bwMode="white">
            <a:xfrm>
              <a:off x="1568" y="967"/>
              <a:ext cx="1356" cy="496"/>
            </a:xfrm>
            <a:custGeom>
              <a:avLst/>
              <a:gdLst>
                <a:gd name="T0" fmla="*/ 154 w 1354"/>
                <a:gd name="T1" fmla="*/ 198 h 496"/>
                <a:gd name="T2" fmla="*/ 0 w 1354"/>
                <a:gd name="T3" fmla="*/ 242 h 496"/>
                <a:gd name="T4" fmla="*/ 322 w 1354"/>
                <a:gd name="T5" fmla="*/ 496 h 496"/>
                <a:gd name="T6" fmla="*/ 1400 w 1354"/>
                <a:gd name="T7" fmla="*/ 212 h 496"/>
                <a:gd name="T8" fmla="*/ 969 w 1354"/>
                <a:gd name="T9" fmla="*/ 0 h 496"/>
                <a:gd name="T10" fmla="*/ 471 w 1354"/>
                <a:gd name="T11" fmla="*/ 136 h 4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4"/>
                <a:gd name="T19" fmla="*/ 0 h 496"/>
                <a:gd name="T20" fmla="*/ 1354 w 1354"/>
                <a:gd name="T21" fmla="*/ 496 h 4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4" h="496">
                  <a:moveTo>
                    <a:pt x="154" y="198"/>
                  </a:moveTo>
                  <a:lnTo>
                    <a:pt x="0" y="242"/>
                  </a:lnTo>
                  <a:lnTo>
                    <a:pt x="322" y="496"/>
                  </a:lnTo>
                  <a:lnTo>
                    <a:pt x="1354" y="212"/>
                  </a:lnTo>
                  <a:lnTo>
                    <a:pt x="946" y="0"/>
                  </a:lnTo>
                  <a:lnTo>
                    <a:pt x="448" y="136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1" name="Freeform 14"/>
            <p:cNvSpPr>
              <a:spLocks noChangeAspect="1"/>
            </p:cNvSpPr>
            <p:nvPr/>
          </p:nvSpPr>
          <p:spPr bwMode="white">
            <a:xfrm>
              <a:off x="3168" y="1177"/>
              <a:ext cx="73" cy="11"/>
            </a:xfrm>
            <a:custGeom>
              <a:avLst/>
              <a:gdLst>
                <a:gd name="T0" fmla="*/ 0 w 76"/>
                <a:gd name="T1" fmla="*/ 70 h 10"/>
                <a:gd name="T2" fmla="*/ 22 w 76"/>
                <a:gd name="T3" fmla="*/ 0 h 10"/>
                <a:gd name="T4" fmla="*/ 31 w 76"/>
                <a:gd name="T5" fmla="*/ 89 h 10"/>
                <a:gd name="T6" fmla="*/ 0 60000 65536"/>
                <a:gd name="T7" fmla="*/ 0 60000 65536"/>
                <a:gd name="T8" fmla="*/ 0 60000 65536"/>
                <a:gd name="T9" fmla="*/ 0 w 76"/>
                <a:gd name="T10" fmla="*/ 0 h 10"/>
                <a:gd name="T11" fmla="*/ 76 w 7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" h="10">
                  <a:moveTo>
                    <a:pt x="0" y="8"/>
                  </a:moveTo>
                  <a:lnTo>
                    <a:pt x="52" y="0"/>
                  </a:lnTo>
                  <a:lnTo>
                    <a:pt x="76" y="10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7" name="Freeform 20"/>
            <p:cNvSpPr>
              <a:spLocks noChangeAspect="1"/>
            </p:cNvSpPr>
            <p:nvPr/>
          </p:nvSpPr>
          <p:spPr bwMode="white">
            <a:xfrm>
              <a:off x="4136" y="1795"/>
              <a:ext cx="391" cy="209"/>
            </a:xfrm>
            <a:custGeom>
              <a:avLst/>
              <a:gdLst>
                <a:gd name="T0" fmla="*/ 0 w 390"/>
                <a:gd name="T1" fmla="*/ 0 h 208"/>
                <a:gd name="T2" fmla="*/ 413 w 390"/>
                <a:gd name="T3" fmla="*/ 231 h 208"/>
                <a:gd name="T4" fmla="*/ 0 60000 65536"/>
                <a:gd name="T5" fmla="*/ 0 60000 65536"/>
                <a:gd name="T6" fmla="*/ 0 w 390"/>
                <a:gd name="T7" fmla="*/ 0 h 208"/>
                <a:gd name="T8" fmla="*/ 390 w 39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0" h="208">
                  <a:moveTo>
                    <a:pt x="0" y="0"/>
                  </a:moveTo>
                  <a:lnTo>
                    <a:pt x="390" y="208"/>
                  </a:lnTo>
                </a:path>
              </a:pathLst>
            </a:custGeom>
            <a:noFill/>
            <a:ln w="57150">
              <a:solidFill>
                <a:srgbClr val="FF00FF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48451" y="1237212"/>
            <a:ext cx="4572000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Эко-индустриальные кластеры в Швеции</a:t>
            </a:r>
          </a:p>
        </p:txBody>
      </p:sp>
      <p:pic>
        <p:nvPicPr>
          <p:cNvPr id="28" name="Picture 7" descr="Sobacken 20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451" y="4458762"/>
            <a:ext cx="2808000" cy="225183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t="1021" r="1133" b="1064"/>
          <a:stretch/>
        </p:blipFill>
        <p:spPr>
          <a:xfrm>
            <a:off x="7530451" y="1779559"/>
            <a:ext cx="2808000" cy="25276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1150389" y="1233944"/>
            <a:ext cx="5193345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/>
              <a:t>Эко-индустриальный </a:t>
            </a:r>
            <a:r>
              <a:rPr lang="ru-RU" b="1" dirty="0"/>
              <a:t>кластер </a:t>
            </a:r>
            <a:r>
              <a:rPr lang="ru-RU" b="1" dirty="0" err="1" smtClean="0"/>
              <a:t>Китакюсю</a:t>
            </a:r>
            <a:r>
              <a:rPr lang="ru-RU" b="1" dirty="0" smtClean="0"/>
              <a:t> в Японии</a:t>
            </a:r>
            <a:endParaRPr lang="ru-RU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15" y="4083"/>
            <a:ext cx="1180675" cy="1167182"/>
          </a:xfrm>
          <a:prstGeom prst="rect">
            <a:avLst/>
          </a:prstGeom>
        </p:spPr>
      </p:pic>
      <p:grpSp>
        <p:nvGrpSpPr>
          <p:cNvPr id="15" name="Group 1081"/>
          <p:cNvGrpSpPr/>
          <p:nvPr/>
        </p:nvGrpSpPr>
        <p:grpSpPr>
          <a:xfrm>
            <a:off x="1178859" y="72177"/>
            <a:ext cx="10695461" cy="927131"/>
            <a:chOff x="-12529" y="0"/>
            <a:chExt cx="8902700" cy="814474"/>
          </a:xfrm>
        </p:grpSpPr>
        <p:grpSp>
          <p:nvGrpSpPr>
            <p:cNvPr id="17" name="Group 1083"/>
            <p:cNvGrpSpPr/>
            <p:nvPr/>
          </p:nvGrpSpPr>
          <p:grpSpPr>
            <a:xfrm>
              <a:off x="-12529" y="0"/>
              <a:ext cx="8902700" cy="814474"/>
              <a:chOff x="-12529" y="0"/>
              <a:chExt cx="8902700" cy="814474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grpSp>
            <p:nvGrpSpPr>
              <p:cNvPr id="22" name="Group 1085"/>
              <p:cNvGrpSpPr/>
              <p:nvPr/>
            </p:nvGrpSpPr>
            <p:grpSpPr>
              <a:xfrm>
                <a:off x="0" y="736242"/>
                <a:ext cx="8890171" cy="78232"/>
                <a:chOff x="0" y="736242"/>
                <a:chExt cx="8890171" cy="78232"/>
              </a:xfrm>
              <a:grpFill/>
            </p:grpSpPr>
            <p:sp>
              <p:nvSpPr>
                <p:cNvPr id="24" name="Rectangle 1087"/>
                <p:cNvSpPr/>
                <p:nvPr/>
              </p:nvSpPr>
              <p:spPr>
                <a:xfrm>
                  <a:off x="0" y="736242"/>
                  <a:ext cx="8321040" cy="27432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Rectangle 1088"/>
                <p:cNvSpPr/>
                <p:nvPr/>
              </p:nvSpPr>
              <p:spPr>
                <a:xfrm>
                  <a:off x="203371" y="787042"/>
                  <a:ext cx="8686800" cy="274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7D7D7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Rectangle 1086"/>
              <p:cNvSpPr/>
              <p:nvPr/>
            </p:nvSpPr>
            <p:spPr>
              <a:xfrm>
                <a:off x="-12529" y="0"/>
                <a:ext cx="177800" cy="736600"/>
              </a:xfrm>
              <a:prstGeom prst="rect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80289" y="209848"/>
              <a:ext cx="8708292" cy="378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Территории для </a:t>
              </a:r>
              <a:r>
                <a:rPr lang="ru-RU" sz="2200" b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комплексной переработки отходов (мировой </a:t>
              </a:r>
              <a:r>
                <a:rPr lang="ru-RU" sz="22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опыт)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44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2064065" y="1635413"/>
            <a:ext cx="8064896" cy="4708981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ru-RU" sz="2000" b="1" i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Экотехнопарк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объединенный энергетическими связями комплекс объектов, включающий в себя здания и сооружения, технологическое и лабораторное оборудование, используемые в деятельности по обработке, утилизации и обезвреживанию отходов производства и потребления, обеспечивающий непрерывную переработку отходов производства и потребления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производство на их основе промышленной продукции, а также осуществление научной и (или) образовательной деятельности в сфере обращения с отходами производства и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потребления.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 </a:t>
            </a:r>
            <a:r>
              <a:rPr lang="ru-RU" sz="20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созданию </a:t>
            </a:r>
            <a:r>
              <a:rPr lang="ru-RU" sz="2000" b="1" i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экотехнопарка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инвестиционный проект, ограниченный по времени и ресурсам, направленный на строительство, реконструкцию, техническое перевооружение или модернизацию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экотехнопарка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реализуемый одним или несколькими хозяйствующими субъектами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5" y="4083"/>
            <a:ext cx="1180675" cy="1167182"/>
          </a:xfrm>
          <a:prstGeom prst="rect">
            <a:avLst/>
          </a:prstGeom>
        </p:spPr>
      </p:pic>
      <p:grpSp>
        <p:nvGrpSpPr>
          <p:cNvPr id="8" name="Group 1081"/>
          <p:cNvGrpSpPr/>
          <p:nvPr/>
        </p:nvGrpSpPr>
        <p:grpSpPr>
          <a:xfrm>
            <a:off x="1178859" y="72177"/>
            <a:ext cx="10695461" cy="927131"/>
            <a:chOff x="-12529" y="0"/>
            <a:chExt cx="8902700" cy="814474"/>
          </a:xfrm>
        </p:grpSpPr>
        <p:grpSp>
          <p:nvGrpSpPr>
            <p:cNvPr id="10" name="Group 1083"/>
            <p:cNvGrpSpPr/>
            <p:nvPr/>
          </p:nvGrpSpPr>
          <p:grpSpPr>
            <a:xfrm>
              <a:off x="-12529" y="0"/>
              <a:ext cx="8902700" cy="814474"/>
              <a:chOff x="-12529" y="0"/>
              <a:chExt cx="8902700" cy="814474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grpSp>
            <p:nvGrpSpPr>
              <p:cNvPr id="12" name="Group 1085"/>
              <p:cNvGrpSpPr/>
              <p:nvPr/>
            </p:nvGrpSpPr>
            <p:grpSpPr>
              <a:xfrm>
                <a:off x="0" y="736242"/>
                <a:ext cx="8890171" cy="78232"/>
                <a:chOff x="0" y="736242"/>
                <a:chExt cx="8890171" cy="78232"/>
              </a:xfrm>
              <a:grpFill/>
            </p:grpSpPr>
            <p:sp>
              <p:nvSpPr>
                <p:cNvPr id="15" name="Rectangle 1087"/>
                <p:cNvSpPr/>
                <p:nvPr/>
              </p:nvSpPr>
              <p:spPr>
                <a:xfrm>
                  <a:off x="0" y="736242"/>
                  <a:ext cx="8321040" cy="27432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Rectangle 1088"/>
                <p:cNvSpPr/>
                <p:nvPr/>
              </p:nvSpPr>
              <p:spPr>
                <a:xfrm>
                  <a:off x="203371" y="787042"/>
                  <a:ext cx="8686800" cy="274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7D7D7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" name="Rectangle 1086"/>
              <p:cNvSpPr/>
              <p:nvPr/>
            </p:nvSpPr>
            <p:spPr>
              <a:xfrm>
                <a:off x="-12529" y="0"/>
                <a:ext cx="177800" cy="736600"/>
              </a:xfrm>
              <a:prstGeom prst="rect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80289" y="217282"/>
              <a:ext cx="8708293" cy="40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kern="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Экотехнопарки</a:t>
              </a:r>
              <a:r>
                <a:rPr lang="ru-RU" sz="2400" b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– базовые элементы Циркулярной экономики</a:t>
              </a:r>
              <a:endParaRPr lang="ru-RU" sz="2400" b="1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7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Sony\Downloads\Центр. КПТ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24" y="1205809"/>
            <a:ext cx="4524227" cy="52292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15299"/>
              </p:ext>
            </p:extLst>
          </p:nvPr>
        </p:nvGraphicFramePr>
        <p:xfrm>
          <a:off x="6597617" y="1216350"/>
          <a:ext cx="4324831" cy="5218660"/>
        </p:xfrm>
        <a:graphic>
          <a:graphicData uri="http://schemas.openxmlformats.org/drawingml/2006/table">
            <a:tbl>
              <a:tblPr/>
              <a:tblGrid>
                <a:gridCol w="1771531"/>
                <a:gridCol w="1771531"/>
                <a:gridCol w="781769"/>
              </a:tblGrid>
              <a:tr h="3076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Обозначение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Название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857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КПК 500 (коммунально-промышленный комплекс) полный цикл удаления отходов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объектом захоронения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КПК 1000 (коммунально-промышленный комплекс) полный цикл удаления отходов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объектом захоронения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972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КПП 300 (коммунально-промышленное предприятие) сокращенный цикл удаления без объекта захоронения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КПП 500 (коммунально-промышленное предприятие) сокращенный цикл удаления без объекта захоронения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КПП 700 (коммунально-промышленное предприятие) сокращенный цикл удаления без объекта захоронения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287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МСЗ 100 (мусоросортировочный завод) обработка отходов для целей утилизации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МСЗ 300 (мусоросортировочный завод) обработка отходов для целей утилизации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45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МПС 100 (мусороперегрузочная станция) сбор, перегрузка отходов с предварительной сортировкой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54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СПО (станция приема и временного накопления отходов)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3203" y="1914923"/>
            <a:ext cx="457200" cy="428625"/>
          </a:xfrm>
          <a:prstGeom prst="rect">
            <a:avLst/>
          </a:prstGeom>
          <a:noFill/>
        </p:spPr>
      </p:pic>
      <p:pic>
        <p:nvPicPr>
          <p:cNvPr id="16" name="Picture 4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5423" y="3368057"/>
            <a:ext cx="476250" cy="428625"/>
          </a:xfrm>
          <a:prstGeom prst="rect">
            <a:avLst/>
          </a:prstGeom>
          <a:noFill/>
        </p:spPr>
      </p:pic>
      <p:pic>
        <p:nvPicPr>
          <p:cNvPr id="17" name="Picture 3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0952" y="4719241"/>
            <a:ext cx="428625" cy="466725"/>
          </a:xfrm>
          <a:prstGeom prst="rect">
            <a:avLst/>
          </a:prstGeom>
          <a:noFill/>
        </p:spPr>
      </p:pic>
      <p:pic>
        <p:nvPicPr>
          <p:cNvPr id="18" name="Picture 2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854" y="5537424"/>
            <a:ext cx="457200" cy="352425"/>
          </a:xfrm>
          <a:prstGeom prst="rect">
            <a:avLst/>
          </a:prstGeom>
          <a:noFill/>
        </p:spPr>
      </p:pic>
      <p:pic>
        <p:nvPicPr>
          <p:cNvPr id="20" name="Picture 1" descr="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4" y="6084913"/>
            <a:ext cx="438150" cy="276225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815" y="4083"/>
            <a:ext cx="1180675" cy="1167182"/>
          </a:xfrm>
          <a:prstGeom prst="rect">
            <a:avLst/>
          </a:prstGeom>
        </p:spPr>
      </p:pic>
      <p:grpSp>
        <p:nvGrpSpPr>
          <p:cNvPr id="13" name="Group 1081"/>
          <p:cNvGrpSpPr/>
          <p:nvPr/>
        </p:nvGrpSpPr>
        <p:grpSpPr>
          <a:xfrm>
            <a:off x="1178859" y="72177"/>
            <a:ext cx="10695461" cy="927131"/>
            <a:chOff x="-12529" y="0"/>
            <a:chExt cx="8902700" cy="814474"/>
          </a:xfrm>
        </p:grpSpPr>
        <p:grpSp>
          <p:nvGrpSpPr>
            <p:cNvPr id="14" name="Group 1083"/>
            <p:cNvGrpSpPr/>
            <p:nvPr/>
          </p:nvGrpSpPr>
          <p:grpSpPr>
            <a:xfrm>
              <a:off x="-12529" y="0"/>
              <a:ext cx="8902700" cy="814474"/>
              <a:chOff x="-12529" y="0"/>
              <a:chExt cx="8902700" cy="814474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grpSp>
            <p:nvGrpSpPr>
              <p:cNvPr id="21" name="Group 1085"/>
              <p:cNvGrpSpPr/>
              <p:nvPr/>
            </p:nvGrpSpPr>
            <p:grpSpPr>
              <a:xfrm>
                <a:off x="0" y="736242"/>
                <a:ext cx="8890171" cy="78232"/>
                <a:chOff x="0" y="736242"/>
                <a:chExt cx="8890171" cy="78232"/>
              </a:xfrm>
              <a:grpFill/>
            </p:grpSpPr>
            <p:sp>
              <p:nvSpPr>
                <p:cNvPr id="23" name="Rectangle 1087"/>
                <p:cNvSpPr/>
                <p:nvPr/>
              </p:nvSpPr>
              <p:spPr>
                <a:xfrm>
                  <a:off x="0" y="736242"/>
                  <a:ext cx="8321040" cy="27432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Rectangle 1088"/>
                <p:cNvSpPr/>
                <p:nvPr/>
              </p:nvSpPr>
              <p:spPr>
                <a:xfrm>
                  <a:off x="203371" y="787042"/>
                  <a:ext cx="8686800" cy="274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7D7D7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Rectangle 1086"/>
              <p:cNvSpPr/>
              <p:nvPr/>
            </p:nvSpPr>
            <p:spPr>
              <a:xfrm>
                <a:off x="-12529" y="0"/>
                <a:ext cx="177800" cy="736600"/>
              </a:xfrm>
              <a:prstGeom prst="rect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80289" y="16459"/>
              <a:ext cx="8708292" cy="567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Модель экономики замкнутого цикла на примере ЦФО </a:t>
              </a:r>
            </a:p>
            <a:p>
              <a:r>
                <a:rPr lang="ru-RU" sz="1400" b="1" kern="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Координационный </a:t>
              </a:r>
              <a:r>
                <a:rPr lang="ru-RU" sz="1400" b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Совет </a:t>
              </a:r>
              <a:r>
                <a:rPr lang="ru-RU" sz="1400" b="1" kern="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</a:t>
              </a:r>
              <a:r>
                <a:rPr lang="ru-RU" sz="1400" b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развитию отрасли обращения с </a:t>
              </a:r>
              <a:r>
                <a:rPr lang="ru-RU" sz="1400" b="1" kern="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отходами Ассоциации ЦФО</a:t>
              </a:r>
              <a:endParaRPr lang="ru-RU" sz="14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10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815" y="1105952"/>
            <a:ext cx="57422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Распоряжение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Правительства РФ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25.07.2017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№ 1589-р</a:t>
            </a:r>
          </a:p>
          <a:p>
            <a:pPr algn="ctr"/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перечня видов отходов производства и потребления, в состав которых входят полезные компоненты, захоронение которых запрещается»</a:t>
            </a:r>
          </a:p>
          <a:p>
            <a:endParaRPr lang="ru-RU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включает 182 вида отходов </a:t>
            </a:r>
          </a:p>
          <a:p>
            <a:pPr algn="ctr"/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производства и потребления (в соответствии с ФККО)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878292"/>
              </p:ext>
            </p:extLst>
          </p:nvPr>
        </p:nvGraphicFramePr>
        <p:xfrm>
          <a:off x="144432" y="2714825"/>
          <a:ext cx="5435101" cy="36813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44970"/>
                <a:gridCol w="1490131"/>
              </a:tblGrid>
              <a:tr h="3962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Полезные компоненты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Вступление в силу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585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Лом и отходы черных металлов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01.01.2018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01425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Лом и отходы, содержащие цветные металлы 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01.01.2018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Отходы оборудования и прочей продукции, содержащих ртуть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01.01.2018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3029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Отходы бумаги и картона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01.01.2019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Отходы шин, покрышек, камер автомобильных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01.01.2019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Отходы продукции из термопластов (в части упаковки)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01.01.2019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Отходы стекла и изделий из стекла (в части упаковки)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01.01.2019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Оборудование компьютерное, электронное, оптическое, утратившее потребительские свойства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01.01.2021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Оборудование электрическое, утратившее потребительские свойства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01.01.2018 –светодиодные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лампы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01.01.2021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056740" y="1012815"/>
            <a:ext cx="59375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 по установлению 100% норматива утилизации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212917"/>
              </p:ext>
            </p:extLst>
          </p:nvPr>
        </p:nvGraphicFramePr>
        <p:xfrm>
          <a:off x="5774266" y="1322287"/>
          <a:ext cx="6253896" cy="5440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17533"/>
                <a:gridCol w="1436363"/>
              </a:tblGrid>
              <a:tr h="2239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/>
                        <a:t>Наименование групп</a:t>
                      </a:r>
                      <a:r>
                        <a:rPr lang="ru-RU" sz="1200" kern="1200" baseline="0" dirty="0" smtClean="0"/>
                        <a:t> товаров 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09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Вступление в силу</a:t>
                      </a:r>
                      <a:endParaRPr lang="ru-RU" sz="1200" dirty="0"/>
                    </a:p>
                  </a:txBody>
                  <a:tcPr anchor="ctr">
                    <a:solidFill>
                      <a:srgbClr val="7093D2"/>
                    </a:solidFill>
                  </a:tcPr>
                </a:tc>
              </a:tr>
              <a:tr h="13172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dirty="0" smtClean="0"/>
                        <a:t> № 22 «Бочки и аналогичные емкости из черных металлов»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01.01.2018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0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№ 23 «Тара металлическая легкая»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01.01.2018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0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№ 30 «Оборудование электрическое осветительное»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01.01.2018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31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№ 32 «Приборы бытовые неэлектрические»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01.01.2018</a:t>
                      </a:r>
                      <a:endParaRPr lang="ru-RU" sz="10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0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№ 10 «Бумага и картон гофрированные и тара бумажная и картонная»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01.01.2019</a:t>
                      </a:r>
                    </a:p>
                  </a:txBody>
                  <a:tcPr anchor="ctr"/>
                </a:tc>
              </a:tr>
              <a:tr h="160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№ 12 «Принадлежности канцелярские бумажные»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01.01.2019</a:t>
                      </a:r>
                      <a:endParaRPr lang="ru-RU" sz="10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0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№ 13 «Изделия из бумаги и картона прочие»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01.01.2019</a:t>
                      </a:r>
                      <a:endParaRPr lang="ru-RU" sz="10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0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№ 15 «Шины, покрышки и камеры резиновые; восстановление протекторов и резиновых шин»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01.01.2019</a:t>
                      </a:r>
                      <a:endParaRPr lang="ru-RU" sz="10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0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№ 16 «Изделия из резины прочие»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01.01.2019</a:t>
                      </a:r>
                      <a:endParaRPr lang="ru-RU" sz="10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0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№ 17 «Изделия пластмассовые упаковочные»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01.01.2019</a:t>
                      </a:r>
                      <a:endParaRPr lang="ru-RU" sz="10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0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№ 21 «Стекло полое»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01.01.2019</a:t>
                      </a:r>
                      <a:endParaRPr lang="ru-RU" sz="10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0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№ 36 «Услуги по изданию газет»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01.01.2019</a:t>
                      </a:r>
                      <a:endParaRPr lang="ru-RU" sz="10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0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№ 24 «Компьютеры и периферийное оборудование»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01.01.2021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0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№ 25 «Оборудование коммуникационное»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01.01.2021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0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№ 26 «Техника бытовая электронная»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01.01.2021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0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№ 27 «Приборы оптические и фотографическое оборудование»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01.01.2021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0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№ 28 «Аккумуляторы»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01.01.2021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0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№ 29 «Батареи аккумуляторные»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01.01.2021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0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№ 30 «Оборудование электрическое осветительное»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01.01.2021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0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№ 31 «Приборы бытовые электрические»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01.01.2021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0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№ 33 «Инструменты ручные с механизированным приводом»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01.01.2021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0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№ 34 «Оборудование промышленное холодильное и вентиляционное»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01.01.2021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5664198" y="1012815"/>
            <a:ext cx="0" cy="5845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5" y="4083"/>
            <a:ext cx="1180675" cy="1167182"/>
          </a:xfrm>
          <a:prstGeom prst="rect">
            <a:avLst/>
          </a:prstGeom>
        </p:spPr>
      </p:pic>
      <p:grpSp>
        <p:nvGrpSpPr>
          <p:cNvPr id="18" name="Group 1081"/>
          <p:cNvGrpSpPr/>
          <p:nvPr/>
        </p:nvGrpSpPr>
        <p:grpSpPr>
          <a:xfrm>
            <a:off x="1178859" y="72177"/>
            <a:ext cx="10695461" cy="927131"/>
            <a:chOff x="-12529" y="0"/>
            <a:chExt cx="8902700" cy="814474"/>
          </a:xfrm>
        </p:grpSpPr>
        <p:grpSp>
          <p:nvGrpSpPr>
            <p:cNvPr id="19" name="Group 1083"/>
            <p:cNvGrpSpPr/>
            <p:nvPr/>
          </p:nvGrpSpPr>
          <p:grpSpPr>
            <a:xfrm>
              <a:off x="-12529" y="0"/>
              <a:ext cx="8902700" cy="814474"/>
              <a:chOff x="-12529" y="0"/>
              <a:chExt cx="8902700" cy="814474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grpSp>
            <p:nvGrpSpPr>
              <p:cNvPr id="21" name="Group 1085"/>
              <p:cNvGrpSpPr/>
              <p:nvPr/>
            </p:nvGrpSpPr>
            <p:grpSpPr>
              <a:xfrm>
                <a:off x="0" y="736242"/>
                <a:ext cx="8890171" cy="78232"/>
                <a:chOff x="0" y="736242"/>
                <a:chExt cx="8890171" cy="78232"/>
              </a:xfrm>
              <a:grpFill/>
            </p:grpSpPr>
            <p:sp>
              <p:nvSpPr>
                <p:cNvPr id="23" name="Rectangle 1087"/>
                <p:cNvSpPr/>
                <p:nvPr/>
              </p:nvSpPr>
              <p:spPr>
                <a:xfrm>
                  <a:off x="0" y="736242"/>
                  <a:ext cx="8321040" cy="27432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Rectangle 1088"/>
                <p:cNvSpPr/>
                <p:nvPr/>
              </p:nvSpPr>
              <p:spPr>
                <a:xfrm>
                  <a:off x="203371" y="787042"/>
                  <a:ext cx="8686800" cy="274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7D7D7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Rectangle 1086"/>
              <p:cNvSpPr/>
              <p:nvPr/>
            </p:nvSpPr>
            <p:spPr>
              <a:xfrm>
                <a:off x="-12529" y="0"/>
                <a:ext cx="177800" cy="736600"/>
              </a:xfrm>
              <a:prstGeom prst="rect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80289" y="217282"/>
              <a:ext cx="8708292" cy="378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Запрет захоронения полезных компонентов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69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" descr="Снимок экрана 2015-12-02 в 9.43.36.png"/>
          <p:cNvPicPr>
            <a:picLocks noChangeAspect="1"/>
          </p:cNvPicPr>
          <p:nvPr/>
        </p:nvPicPr>
        <p:blipFill rotWithShape="1">
          <a:blip r:embed="rId3" cstate="print"/>
          <a:srcRect b="1369"/>
          <a:stretch/>
        </p:blipFill>
        <p:spPr bwMode="auto">
          <a:xfrm>
            <a:off x="2623127" y="1638000"/>
            <a:ext cx="6945747" cy="5220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1524000" y="1202680"/>
            <a:ext cx="9034130" cy="6647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73038"/>
            <a:r>
              <a:rPr lang="ru-RU" sz="2400" b="1" dirty="0">
                <a:solidFill>
                  <a:srgbClr val="002060"/>
                </a:solidFill>
              </a:rPr>
              <a:t>Основные направления применения </a:t>
            </a:r>
            <a:r>
              <a:rPr lang="ru-RU" sz="2400" b="1" dirty="0" smtClean="0">
                <a:solidFill>
                  <a:srgbClr val="002060"/>
                </a:solidFill>
              </a:rPr>
              <a:t>промышленных  </a:t>
            </a:r>
            <a:r>
              <a:rPr lang="ru-RU" sz="2400" b="1" dirty="0">
                <a:solidFill>
                  <a:srgbClr val="002060"/>
                </a:solidFill>
              </a:rPr>
              <a:t>отходов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11" name="object 4"/>
          <p:cNvSpPr/>
          <p:nvPr/>
        </p:nvSpPr>
        <p:spPr>
          <a:xfrm>
            <a:off x="1524000" y="1143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sp>
        <p:nvSpPr>
          <p:cNvPr id="12" name="object 6"/>
          <p:cNvSpPr/>
          <p:nvPr/>
        </p:nvSpPr>
        <p:spPr>
          <a:xfrm>
            <a:off x="1524000" y="16002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pic>
        <p:nvPicPr>
          <p:cNvPr id="25" name="Picture 3" descr="C:\РАБОТА\ЛОГОТИПЫ\цэпп лого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50"/>
          <a:stretch/>
        </p:blipFill>
        <p:spPr bwMode="auto">
          <a:xfrm>
            <a:off x="145530" y="21950"/>
            <a:ext cx="953386" cy="10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635639" y="311423"/>
            <a:ext cx="78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ФГАУ «НИИ «ЦЭПП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94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1524000" y="1244024"/>
            <a:ext cx="8610600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71450"/>
            <a:r>
              <a:rPr lang="ru-RU" sz="2000" b="1" dirty="0"/>
              <a:t>Основные направления применения отходов (после обработки) в качестве вторичных ресурсов в дорожном строительстве</a:t>
            </a:r>
          </a:p>
        </p:txBody>
      </p:sp>
      <p:sp>
        <p:nvSpPr>
          <p:cNvPr id="11" name="object 4"/>
          <p:cNvSpPr/>
          <p:nvPr/>
        </p:nvSpPr>
        <p:spPr>
          <a:xfrm>
            <a:off x="1524000" y="1143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sp>
        <p:nvSpPr>
          <p:cNvPr id="12" name="object 6"/>
          <p:cNvSpPr/>
          <p:nvPr/>
        </p:nvSpPr>
        <p:spPr>
          <a:xfrm>
            <a:off x="1524000" y="19812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22561E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22561E"/>
                </a:solidFill>
              </a:ln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652358" y="2037462"/>
          <a:ext cx="8905772" cy="482053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224442"/>
                <a:gridCol w="5681330"/>
              </a:tblGrid>
              <a:tr h="472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Основные направления</a:t>
                      </a:r>
                      <a:endParaRPr lang="ru-RU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Области применения </a:t>
                      </a:r>
                      <a:endParaRPr lang="ru-RU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13000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Асфальтобетон</a:t>
                      </a:r>
                      <a:endParaRPr lang="ru-RU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Каменный материал как компонент минеральной части горячего, холодного асфальтобетона, смесей для поверхностных обработок, модификатор битума, минеральный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порошок</a:t>
                      </a:r>
                    </a:p>
                  </a:txBody>
                  <a:tcPr marL="0" marR="0" marT="0" marB="0"/>
                </a:tc>
              </a:tr>
              <a:tr h="472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Цементобетон</a:t>
                      </a:r>
                      <a:endParaRPr lang="ru-RU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Заполнитель, дополнительный компонент смешанного вяжущего или дополнительный вяжущий компонент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181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Основания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Насыпи и заполнение выемок</a:t>
                      </a:r>
                      <a:endParaRPr lang="ru-RU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Заменители природных каменных материалов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Укрепленные грунты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Заменители природных грунтов, пуццолановые вяжущие, активаторы, самотвердеющие материалы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Закладочные смеси</a:t>
                      </a:r>
                      <a:endParaRPr lang="ru-RU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Пуццолановые вяжущие, активаторы, самотвердеющие материалы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8" name="Picture 3" descr="C:\РАБОТА\ЛОГОТИПЫ\цэпп лого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50"/>
          <a:stretch/>
        </p:blipFill>
        <p:spPr bwMode="auto">
          <a:xfrm>
            <a:off x="145530" y="50381"/>
            <a:ext cx="953386" cy="10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70946" y="262235"/>
            <a:ext cx="78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ФГАУ «НИИ «ЦЭПП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92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3552" y="1643373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лабораторно-испытательного центра и измерительной базы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ФГАУ «НИИ «ЦЭПП» 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изучению свойств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видов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 как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вторичного сырья и оценки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стабильности произведенной из вторичного сырья продукции.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3552" y="3230927"/>
            <a:ext cx="104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3552" y="3692875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лабораторного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на базе ФГАУ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«НИИ «ЦЭПП»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в интересах предприятий и организаций Российской Федерации работ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изучению свойств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 и вторичных ресурсов;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по осуществлению расчетов и ведению документации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обороту вторичных ресурсов;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рекомендаций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наилучшие доступные технологии (НДТ);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 соответствующих методик, инструкций и рекомендаций по отнесению образовавшегося отхода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вторичному сырью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определение области его применения.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5" y="4083"/>
            <a:ext cx="1180675" cy="1167182"/>
          </a:xfrm>
          <a:prstGeom prst="rect">
            <a:avLst/>
          </a:prstGeom>
        </p:spPr>
      </p:pic>
      <p:grpSp>
        <p:nvGrpSpPr>
          <p:cNvPr id="11" name="Group 1081"/>
          <p:cNvGrpSpPr/>
          <p:nvPr/>
        </p:nvGrpSpPr>
        <p:grpSpPr>
          <a:xfrm>
            <a:off x="1178859" y="72177"/>
            <a:ext cx="10695461" cy="927131"/>
            <a:chOff x="-12529" y="0"/>
            <a:chExt cx="8902700" cy="814474"/>
          </a:xfrm>
        </p:grpSpPr>
        <p:grpSp>
          <p:nvGrpSpPr>
            <p:cNvPr id="13" name="Group 1083"/>
            <p:cNvGrpSpPr/>
            <p:nvPr/>
          </p:nvGrpSpPr>
          <p:grpSpPr>
            <a:xfrm>
              <a:off x="-12529" y="0"/>
              <a:ext cx="8902700" cy="814474"/>
              <a:chOff x="-12529" y="0"/>
              <a:chExt cx="8902700" cy="814474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grpSp>
            <p:nvGrpSpPr>
              <p:cNvPr id="15" name="Group 1085"/>
              <p:cNvGrpSpPr/>
              <p:nvPr/>
            </p:nvGrpSpPr>
            <p:grpSpPr>
              <a:xfrm>
                <a:off x="0" y="736242"/>
                <a:ext cx="8890171" cy="78232"/>
                <a:chOff x="0" y="736242"/>
                <a:chExt cx="8890171" cy="78232"/>
              </a:xfrm>
              <a:grpFill/>
            </p:grpSpPr>
            <p:sp>
              <p:nvSpPr>
                <p:cNvPr id="17" name="Rectangle 1087"/>
                <p:cNvSpPr/>
                <p:nvPr/>
              </p:nvSpPr>
              <p:spPr>
                <a:xfrm>
                  <a:off x="0" y="736242"/>
                  <a:ext cx="8321040" cy="27432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Rectangle 1088"/>
                <p:cNvSpPr/>
                <p:nvPr/>
              </p:nvSpPr>
              <p:spPr>
                <a:xfrm>
                  <a:off x="203371" y="787042"/>
                  <a:ext cx="8686800" cy="274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7D7D7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6" name="Rectangle 1086"/>
              <p:cNvSpPr/>
              <p:nvPr/>
            </p:nvSpPr>
            <p:spPr>
              <a:xfrm>
                <a:off x="-12529" y="0"/>
                <a:ext cx="177800" cy="736600"/>
              </a:xfrm>
              <a:prstGeom prst="rect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80289" y="217282"/>
              <a:ext cx="8708292" cy="378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Лабораторно-испытательный центр Вторичных </a:t>
              </a:r>
              <a:r>
                <a:rPr lang="ru-RU" sz="2200" b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Ресурсов в ЦЭПП</a:t>
              </a:r>
              <a:endParaRPr lang="ru-RU" sz="2200" b="1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264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81"/>
          <p:cNvGrpSpPr/>
          <p:nvPr/>
        </p:nvGrpSpPr>
        <p:grpSpPr>
          <a:xfrm>
            <a:off x="1178859" y="72177"/>
            <a:ext cx="10695461" cy="927131"/>
            <a:chOff x="-12529" y="0"/>
            <a:chExt cx="8902700" cy="814474"/>
          </a:xfrm>
        </p:grpSpPr>
        <p:grpSp>
          <p:nvGrpSpPr>
            <p:cNvPr id="4" name="Group 1083"/>
            <p:cNvGrpSpPr/>
            <p:nvPr/>
          </p:nvGrpSpPr>
          <p:grpSpPr>
            <a:xfrm>
              <a:off x="-12529" y="0"/>
              <a:ext cx="8902700" cy="814474"/>
              <a:chOff x="-12529" y="0"/>
              <a:chExt cx="8902700" cy="814474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grpSp>
            <p:nvGrpSpPr>
              <p:cNvPr id="6" name="Group 1085"/>
              <p:cNvGrpSpPr/>
              <p:nvPr/>
            </p:nvGrpSpPr>
            <p:grpSpPr>
              <a:xfrm>
                <a:off x="0" y="736242"/>
                <a:ext cx="8890171" cy="78232"/>
                <a:chOff x="0" y="736242"/>
                <a:chExt cx="8890171" cy="78232"/>
              </a:xfrm>
              <a:grpFill/>
            </p:grpSpPr>
            <p:sp>
              <p:nvSpPr>
                <p:cNvPr id="8" name="Rectangle 1087"/>
                <p:cNvSpPr/>
                <p:nvPr/>
              </p:nvSpPr>
              <p:spPr>
                <a:xfrm>
                  <a:off x="0" y="736242"/>
                  <a:ext cx="8321040" cy="27432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Rectangle 1088"/>
                <p:cNvSpPr/>
                <p:nvPr/>
              </p:nvSpPr>
              <p:spPr>
                <a:xfrm>
                  <a:off x="203371" y="787042"/>
                  <a:ext cx="8686800" cy="274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7D7D7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" name="Rectangle 1086"/>
              <p:cNvSpPr/>
              <p:nvPr/>
            </p:nvSpPr>
            <p:spPr>
              <a:xfrm>
                <a:off x="-12529" y="0"/>
                <a:ext cx="177800" cy="736600"/>
              </a:xfrm>
              <a:prstGeom prst="rect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80289" y="16459"/>
              <a:ext cx="8708292" cy="378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Положение о Министерстве промышленности и торговли РФ</a:t>
              </a:r>
              <a:endParaRPr lang="ru-RU" sz="2200" b="1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5" y="4083"/>
            <a:ext cx="1180675" cy="1167182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29106" r="27603" b="11707"/>
          <a:stretch/>
        </p:blipFill>
        <p:spPr bwMode="auto">
          <a:xfrm>
            <a:off x="2557530" y="1361293"/>
            <a:ext cx="7062988" cy="516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4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ЪЕКТЫ ПЕРЕРАБОТ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4"/>
          <a:stretch>
            <a:fillRect/>
          </a:stretch>
        </p:blipFill>
        <p:spPr bwMode="auto">
          <a:xfrm>
            <a:off x="1776414" y="1814514"/>
            <a:ext cx="8637587" cy="48926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925888" y="1095376"/>
            <a:ext cx="70357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i="1" dirty="0"/>
              <a:t>Реестры предприятий по </a:t>
            </a:r>
            <a:r>
              <a:rPr lang="ru-RU" altLang="ru-RU" sz="1600" b="1" i="1" dirty="0" smtClean="0"/>
              <a:t>сбору, утилизации и обезвреживанию </a:t>
            </a:r>
            <a:br>
              <a:rPr lang="ru-RU" altLang="ru-RU" sz="1600" b="1" i="1" dirty="0" smtClean="0"/>
            </a:br>
            <a:r>
              <a:rPr lang="ru-RU" altLang="ru-RU" sz="1600" b="1" i="1" dirty="0" smtClean="0"/>
              <a:t>отходов (масла</a:t>
            </a:r>
            <a:r>
              <a:rPr lang="ru-RU" altLang="ru-RU" sz="1600" b="1" i="1" dirty="0"/>
              <a:t>, шины, </a:t>
            </a:r>
            <a:r>
              <a:rPr lang="ru-RU" altLang="ru-RU" sz="1600" b="1" i="1" dirty="0" smtClean="0"/>
              <a:t>электроника и</a:t>
            </a:r>
            <a:r>
              <a:rPr lang="en-US" altLang="ru-RU" sz="1600" b="1" i="1" dirty="0" smtClean="0"/>
              <a:t> </a:t>
            </a:r>
            <a:r>
              <a:rPr lang="ru-RU" altLang="ru-RU" sz="1600" b="1" i="1" dirty="0" smtClean="0"/>
              <a:t>пр.)</a:t>
            </a:r>
            <a:endParaRPr lang="ru-RU" altLang="ru-RU" sz="1600" b="1" i="1" dirty="0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776413" y="1216026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НАПОЛНЕНИЕ</a:t>
            </a:r>
            <a:r>
              <a:rPr lang="ru-RU" altLang="ru-RU"/>
              <a:t>	</a:t>
            </a:r>
          </a:p>
        </p:txBody>
      </p:sp>
      <p:sp>
        <p:nvSpPr>
          <p:cNvPr id="3078" name="AutoShape 8"/>
          <p:cNvSpPr>
            <a:spLocks noChangeArrowheads="1"/>
          </p:cNvSpPr>
          <p:nvPr/>
        </p:nvSpPr>
        <p:spPr bwMode="auto">
          <a:xfrm>
            <a:off x="1776413" y="1128713"/>
            <a:ext cx="2119312" cy="520700"/>
          </a:xfrm>
          <a:prstGeom prst="homePlate">
            <a:avLst>
              <a:gd name="adj" fmla="val 10175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5" y="4083"/>
            <a:ext cx="1180675" cy="1167182"/>
          </a:xfrm>
          <a:prstGeom prst="rect">
            <a:avLst/>
          </a:prstGeom>
        </p:spPr>
      </p:pic>
      <p:grpSp>
        <p:nvGrpSpPr>
          <p:cNvPr id="9" name="Group 1081"/>
          <p:cNvGrpSpPr/>
          <p:nvPr/>
        </p:nvGrpSpPr>
        <p:grpSpPr>
          <a:xfrm>
            <a:off x="1178859" y="72177"/>
            <a:ext cx="10695461" cy="927131"/>
            <a:chOff x="-12529" y="0"/>
            <a:chExt cx="8902700" cy="814474"/>
          </a:xfrm>
        </p:grpSpPr>
        <p:grpSp>
          <p:nvGrpSpPr>
            <p:cNvPr id="10" name="Group 1083"/>
            <p:cNvGrpSpPr/>
            <p:nvPr/>
          </p:nvGrpSpPr>
          <p:grpSpPr>
            <a:xfrm>
              <a:off x="-12529" y="0"/>
              <a:ext cx="8902700" cy="814474"/>
              <a:chOff x="-12529" y="0"/>
              <a:chExt cx="8902700" cy="814474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grpSp>
            <p:nvGrpSpPr>
              <p:cNvPr id="12" name="Group 1085"/>
              <p:cNvGrpSpPr/>
              <p:nvPr/>
            </p:nvGrpSpPr>
            <p:grpSpPr>
              <a:xfrm>
                <a:off x="0" y="736242"/>
                <a:ext cx="8890171" cy="78232"/>
                <a:chOff x="0" y="736242"/>
                <a:chExt cx="8890171" cy="78232"/>
              </a:xfrm>
              <a:grpFill/>
            </p:grpSpPr>
            <p:sp>
              <p:nvSpPr>
                <p:cNvPr id="14" name="Rectangle 1087"/>
                <p:cNvSpPr/>
                <p:nvPr/>
              </p:nvSpPr>
              <p:spPr>
                <a:xfrm>
                  <a:off x="0" y="736242"/>
                  <a:ext cx="8321040" cy="27432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Rectangle 1088"/>
                <p:cNvSpPr/>
                <p:nvPr/>
              </p:nvSpPr>
              <p:spPr>
                <a:xfrm>
                  <a:off x="203371" y="787042"/>
                  <a:ext cx="8686800" cy="274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7D7D7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" name="Rectangle 1086"/>
              <p:cNvSpPr/>
              <p:nvPr/>
            </p:nvSpPr>
            <p:spPr>
              <a:xfrm>
                <a:off x="-12529" y="0"/>
                <a:ext cx="177800" cy="736600"/>
              </a:xfrm>
              <a:prstGeom prst="rect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80289" y="217282"/>
              <a:ext cx="8708292" cy="378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Макет ГИИС УОВР</a:t>
              </a:r>
              <a:endParaRPr lang="ru-RU" sz="2200" b="1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3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2"/>
          <p:cNvGrpSpPr/>
          <p:nvPr/>
        </p:nvGrpSpPr>
        <p:grpSpPr>
          <a:xfrm>
            <a:off x="1524002" y="998164"/>
            <a:ext cx="9143999" cy="346894"/>
            <a:chOff x="0" y="453267"/>
            <a:chExt cx="9143999" cy="346894"/>
          </a:xfrm>
        </p:grpSpPr>
        <p:cxnSp>
          <p:nvCxnSpPr>
            <p:cNvPr id="5" name="Straight Connector 113"/>
            <p:cNvCxnSpPr/>
            <p:nvPr/>
          </p:nvCxnSpPr>
          <p:spPr>
            <a:xfrm>
              <a:off x="0" y="800161"/>
              <a:ext cx="9143999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115"/>
            <p:cNvSpPr/>
            <p:nvPr/>
          </p:nvSpPr>
          <p:spPr>
            <a:xfrm>
              <a:off x="8151" y="453267"/>
              <a:ext cx="912769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Координация Проектных офисов отрасли переработки отходов в регионах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56"/>
          <p:cNvGrpSpPr/>
          <p:nvPr/>
        </p:nvGrpSpPr>
        <p:grpSpPr>
          <a:xfrm>
            <a:off x="5106744" y="1860008"/>
            <a:ext cx="1973647" cy="455561"/>
            <a:chOff x="3584219" y="1804732"/>
            <a:chExt cx="1973647" cy="455561"/>
          </a:xfrm>
        </p:grpSpPr>
        <p:cxnSp>
          <p:nvCxnSpPr>
            <p:cNvPr id="59" name="Straight Arrow Connector 71"/>
            <p:cNvCxnSpPr/>
            <p:nvPr/>
          </p:nvCxnSpPr>
          <p:spPr>
            <a:xfrm>
              <a:off x="3584219" y="2260293"/>
              <a:ext cx="1973647" cy="0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72"/>
            <p:cNvCxnSpPr/>
            <p:nvPr/>
          </p:nvCxnSpPr>
          <p:spPr>
            <a:xfrm flipH="1">
              <a:off x="3584219" y="1804732"/>
              <a:ext cx="1973647" cy="0"/>
            </a:xfrm>
            <a:prstGeom prst="straightConnector1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Oval 169"/>
          <p:cNvSpPr/>
          <p:nvPr/>
        </p:nvSpPr>
        <p:spPr>
          <a:xfrm>
            <a:off x="1066800" y="3324994"/>
            <a:ext cx="10123782" cy="2301721"/>
          </a:xfrm>
          <a:prstGeom prst="roundRect">
            <a:avLst>
              <a:gd name="adj" fmla="val 12341"/>
            </a:avLst>
          </a:prstGeom>
          <a:gradFill>
            <a:gsLst>
              <a:gs pos="77000">
                <a:srgbClr val="FBFBFB"/>
              </a:gs>
              <a:gs pos="0">
                <a:srgbClr val="CFCFCF"/>
              </a:gs>
            </a:gsLst>
            <a:lin ang="3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30830" y="3423036"/>
            <a:ext cx="7885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научно-технической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мониторинга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93"/>
          <p:cNvGrpSpPr/>
          <p:nvPr/>
        </p:nvGrpSpPr>
        <p:grpSpPr>
          <a:xfrm>
            <a:off x="7091695" y="1524794"/>
            <a:ext cx="1749590" cy="1132040"/>
            <a:chOff x="2010821" y="1471048"/>
            <a:chExt cx="1559230" cy="1132040"/>
          </a:xfrm>
        </p:grpSpPr>
        <p:grpSp>
          <p:nvGrpSpPr>
            <p:cNvPr id="29" name="Group 94"/>
            <p:cNvGrpSpPr/>
            <p:nvPr/>
          </p:nvGrpSpPr>
          <p:grpSpPr>
            <a:xfrm>
              <a:off x="2010821" y="1471048"/>
              <a:ext cx="1559230" cy="1132040"/>
              <a:chOff x="2010821" y="1471048"/>
              <a:chExt cx="1559230" cy="1132040"/>
            </a:xfrm>
          </p:grpSpPr>
          <p:sp>
            <p:nvSpPr>
              <p:cNvPr id="31" name="Oval 169"/>
              <p:cNvSpPr/>
              <p:nvPr/>
            </p:nvSpPr>
            <p:spPr>
              <a:xfrm>
                <a:off x="2010821" y="1471048"/>
                <a:ext cx="1559230" cy="1132040"/>
              </a:xfrm>
              <a:prstGeom prst="roundRect">
                <a:avLst>
                  <a:gd name="adj" fmla="val 12341"/>
                </a:avLst>
              </a:prstGeom>
              <a:gradFill>
                <a:gsLst>
                  <a:gs pos="77000">
                    <a:srgbClr val="FBFBFB"/>
                  </a:gs>
                  <a:gs pos="0">
                    <a:srgbClr val="CFCFCF"/>
                  </a:gs>
                </a:gsLst>
                <a:lin ang="30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2" name="Group 97"/>
              <p:cNvGrpSpPr/>
              <p:nvPr/>
            </p:nvGrpSpPr>
            <p:grpSpPr>
              <a:xfrm>
                <a:off x="2121137" y="1579302"/>
                <a:ext cx="1338599" cy="915533"/>
                <a:chOff x="2121137" y="1579302"/>
                <a:chExt cx="1338599" cy="915533"/>
              </a:xfrm>
            </p:grpSpPr>
            <p:sp>
              <p:nvSpPr>
                <p:cNvPr id="33" name="Oval 171"/>
                <p:cNvSpPr/>
                <p:nvPr/>
              </p:nvSpPr>
              <p:spPr>
                <a:xfrm>
                  <a:off x="2121137" y="1579302"/>
                  <a:ext cx="1338599" cy="915533"/>
                </a:xfrm>
                <a:prstGeom prst="roundRect">
                  <a:avLst/>
                </a:prstGeom>
                <a:solidFill>
                  <a:srgbClr val="78AAA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Oval 173"/>
                <p:cNvSpPr/>
                <p:nvPr/>
              </p:nvSpPr>
              <p:spPr>
                <a:xfrm>
                  <a:off x="2172350" y="1624990"/>
                  <a:ext cx="1236173" cy="824157"/>
                </a:xfrm>
                <a:prstGeom prst="roundRect">
                  <a:avLst>
                    <a:gd name="adj" fmla="val 16427"/>
                  </a:avLst>
                </a:prstGeom>
                <a:gradFill flip="none" rotWithShape="1">
                  <a:gsLst>
                    <a:gs pos="0">
                      <a:srgbClr val="FFFFFF">
                        <a:alpha val="4980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0" name="TextBox 29"/>
            <p:cNvSpPr txBox="1"/>
            <p:nvPr/>
          </p:nvSpPr>
          <p:spPr>
            <a:xfrm>
              <a:off x="2087475" y="1815055"/>
              <a:ext cx="14517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Правительственная </a:t>
              </a:r>
            </a:p>
            <a:p>
              <a:pPr algn="ctr"/>
              <a:r>
                <a:rPr lang="ru-RU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Комиссия </a:t>
              </a:r>
              <a:endPara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1846102" y="1452786"/>
            <a:ext cx="3241662" cy="1365490"/>
            <a:chOff x="328389" y="1471048"/>
            <a:chExt cx="3241662" cy="1132040"/>
          </a:xfrm>
        </p:grpSpPr>
        <p:grpSp>
          <p:nvGrpSpPr>
            <p:cNvPr id="23" name="Group 34"/>
            <p:cNvGrpSpPr/>
            <p:nvPr/>
          </p:nvGrpSpPr>
          <p:grpSpPr>
            <a:xfrm>
              <a:off x="328389" y="1471048"/>
              <a:ext cx="3241662" cy="1132040"/>
              <a:chOff x="328389" y="1471048"/>
              <a:chExt cx="3241662" cy="1132040"/>
            </a:xfrm>
          </p:grpSpPr>
          <p:sp>
            <p:nvSpPr>
              <p:cNvPr id="25" name="Oval 169"/>
              <p:cNvSpPr/>
              <p:nvPr/>
            </p:nvSpPr>
            <p:spPr>
              <a:xfrm>
                <a:off x="328389" y="1471048"/>
                <a:ext cx="3241662" cy="1132040"/>
              </a:xfrm>
              <a:prstGeom prst="roundRect">
                <a:avLst>
                  <a:gd name="adj" fmla="val 12341"/>
                </a:avLst>
              </a:prstGeom>
              <a:gradFill>
                <a:gsLst>
                  <a:gs pos="77000">
                    <a:srgbClr val="FBFBFB"/>
                  </a:gs>
                  <a:gs pos="0">
                    <a:srgbClr val="CFCFCF"/>
                  </a:gs>
                </a:gsLst>
                <a:lin ang="30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6" name="Group 33"/>
              <p:cNvGrpSpPr/>
              <p:nvPr/>
            </p:nvGrpSpPr>
            <p:grpSpPr>
              <a:xfrm>
                <a:off x="407638" y="1579301"/>
                <a:ext cx="1338599" cy="915533"/>
                <a:chOff x="407638" y="1579301"/>
                <a:chExt cx="1338599" cy="915533"/>
              </a:xfrm>
            </p:grpSpPr>
            <p:sp>
              <p:nvSpPr>
                <p:cNvPr id="27" name="Oval 171"/>
                <p:cNvSpPr/>
                <p:nvPr/>
              </p:nvSpPr>
              <p:spPr>
                <a:xfrm>
                  <a:off x="407638" y="1579301"/>
                  <a:ext cx="1338599" cy="915533"/>
                </a:xfrm>
                <a:prstGeom prst="roundRect">
                  <a:avLst/>
                </a:prstGeom>
                <a:solidFill>
                  <a:srgbClr val="B1747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Oval 173"/>
                <p:cNvSpPr/>
                <p:nvPr/>
              </p:nvSpPr>
              <p:spPr>
                <a:xfrm>
                  <a:off x="458851" y="1624989"/>
                  <a:ext cx="1236173" cy="824157"/>
                </a:xfrm>
                <a:prstGeom prst="roundRect">
                  <a:avLst>
                    <a:gd name="adj" fmla="val 16427"/>
                  </a:avLst>
                </a:prstGeom>
                <a:gradFill flip="none" rotWithShape="1">
                  <a:gsLst>
                    <a:gs pos="0">
                      <a:srgbClr val="FFFFFF">
                        <a:alpha val="4980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4" name="TextBox 23"/>
            <p:cNvSpPr txBox="1"/>
            <p:nvPr/>
          </p:nvSpPr>
          <p:spPr>
            <a:xfrm>
              <a:off x="428363" y="2150889"/>
              <a:ext cx="1359282" cy="280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Государство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962456" y="1699469"/>
            <a:ext cx="152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принятия управленческих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244246" y="6178920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РПН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val 169"/>
          <p:cNvSpPr/>
          <p:nvPr/>
        </p:nvSpPr>
        <p:spPr>
          <a:xfrm>
            <a:off x="1792493" y="6057901"/>
            <a:ext cx="3331223" cy="569256"/>
          </a:xfrm>
          <a:prstGeom prst="roundRect">
            <a:avLst>
              <a:gd name="adj" fmla="val 12341"/>
            </a:avLst>
          </a:prstGeom>
          <a:gradFill>
            <a:gsLst>
              <a:gs pos="77000">
                <a:srgbClr val="FBFBFB"/>
              </a:gs>
              <a:gs pos="0">
                <a:srgbClr val="CFCFCF"/>
              </a:gs>
            </a:gsLst>
            <a:lin ang="3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42185" y="6077043"/>
            <a:ext cx="326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5A7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 информационно-аналитических услуг и информации</a:t>
            </a:r>
            <a:r>
              <a:rPr lang="en-US" sz="1400" dirty="0">
                <a:solidFill>
                  <a:srgbClr val="5A7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305451" y="1569668"/>
            <a:ext cx="174010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000" b="1" dirty="0">
                <a:solidFill>
                  <a:srgbClr val="B17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Президента РФ</a:t>
            </a:r>
          </a:p>
          <a:p>
            <a:pPr algn="just">
              <a:spcBef>
                <a:spcPts val="600"/>
              </a:spcBef>
            </a:pPr>
            <a:r>
              <a:rPr lang="ru-RU" sz="1200" b="1" dirty="0">
                <a:solidFill>
                  <a:srgbClr val="B17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Правительство РФ</a:t>
            </a:r>
          </a:p>
          <a:p>
            <a:pPr algn="just">
              <a:spcBef>
                <a:spcPts val="600"/>
              </a:spcBef>
            </a:pPr>
            <a:r>
              <a:rPr lang="ru-RU" sz="1200" b="1" dirty="0">
                <a:solidFill>
                  <a:srgbClr val="B17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</a:t>
            </a:r>
          </a:p>
          <a:p>
            <a:pPr algn="just">
              <a:spcBef>
                <a:spcPts val="600"/>
              </a:spcBef>
            </a:pPr>
            <a:r>
              <a:rPr lang="ru-RU" sz="1200" b="1" dirty="0">
                <a:solidFill>
                  <a:srgbClr val="B174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Ведомства</a:t>
            </a:r>
            <a:endParaRPr lang="en-US" sz="900" b="1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a.sanjarovskiy\Desktop\imgs747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14" y="1452787"/>
            <a:ext cx="1078573" cy="107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Рисунок 2" descr="логоти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39" y="3374950"/>
            <a:ext cx="440193" cy="44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1104" y="3812409"/>
            <a:ext cx="85784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Ситуационный центр </a:t>
            </a:r>
            <a:r>
              <a:rPr lang="ru-RU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│</a:t>
            </a: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Информационный центр </a:t>
            </a:r>
            <a:r>
              <a:rPr lang="ru-RU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│</a:t>
            </a: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 обработки данных</a:t>
            </a:r>
            <a:endParaRPr lang="en-US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169"/>
          <p:cNvSpPr/>
          <p:nvPr/>
        </p:nvSpPr>
        <p:spPr>
          <a:xfrm>
            <a:off x="7786551" y="4146196"/>
            <a:ext cx="1396547" cy="1315320"/>
          </a:xfrm>
          <a:prstGeom prst="roundRect">
            <a:avLst>
              <a:gd name="adj" fmla="val 12341"/>
            </a:avLst>
          </a:prstGeom>
          <a:gradFill>
            <a:gsLst>
              <a:gs pos="77000">
                <a:srgbClr val="FBFBFB"/>
              </a:gs>
              <a:gs pos="0">
                <a:srgbClr val="CFCFCF"/>
              </a:gs>
            </a:gsLst>
            <a:lin ang="3000000" scaled="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169"/>
          <p:cNvSpPr/>
          <p:nvPr/>
        </p:nvSpPr>
        <p:spPr>
          <a:xfrm>
            <a:off x="9092269" y="6054824"/>
            <a:ext cx="1008112" cy="572334"/>
          </a:xfrm>
          <a:prstGeom prst="roundRect">
            <a:avLst>
              <a:gd name="adj" fmla="val 12341"/>
            </a:avLst>
          </a:prstGeom>
          <a:gradFill>
            <a:gsLst>
              <a:gs pos="77000">
                <a:srgbClr val="FBFBFB"/>
              </a:gs>
              <a:gs pos="0">
                <a:srgbClr val="CFCFCF"/>
              </a:gs>
            </a:gsLst>
            <a:lin ang="3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91268" y="6086339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5A7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Мировая </a:t>
            </a:r>
          </a:p>
          <a:p>
            <a:pPr algn="ctr"/>
            <a:r>
              <a:rPr lang="ru-RU" sz="1400" dirty="0">
                <a:solidFill>
                  <a:srgbClr val="5A7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  <a:endParaRPr lang="en-US" sz="10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86551" y="4145628"/>
            <a:ext cx="1396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5A7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ГИИС УОВР</a:t>
            </a:r>
            <a:endParaRPr lang="en-US" sz="10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a.sanjarovskiy\Desktop\Russia-12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96" y="4640247"/>
            <a:ext cx="1219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.sanjarovskiy\Desktop\4-12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494" y="4466144"/>
            <a:ext cx="432099" cy="43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Oval 169"/>
          <p:cNvSpPr/>
          <p:nvPr/>
        </p:nvSpPr>
        <p:spPr>
          <a:xfrm>
            <a:off x="5424675" y="6057900"/>
            <a:ext cx="3331223" cy="572557"/>
          </a:xfrm>
          <a:prstGeom prst="roundRect">
            <a:avLst>
              <a:gd name="adj" fmla="val 12341"/>
            </a:avLst>
          </a:prstGeom>
          <a:gradFill>
            <a:gsLst>
              <a:gs pos="77000">
                <a:srgbClr val="FBFBFB"/>
              </a:gs>
              <a:gs pos="0">
                <a:srgbClr val="CFCFCF"/>
              </a:gs>
            </a:gsLst>
            <a:lin ang="3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37514" y="6194289"/>
            <a:ext cx="3331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5A7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Поставщики информации</a:t>
            </a:r>
            <a:endParaRPr lang="ru-RU" sz="1400" dirty="0">
              <a:solidFill>
                <a:srgbClr val="D06B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169"/>
          <p:cNvSpPr/>
          <p:nvPr/>
        </p:nvSpPr>
        <p:spPr>
          <a:xfrm>
            <a:off x="4508304" y="4144475"/>
            <a:ext cx="3006347" cy="1317041"/>
          </a:xfrm>
          <a:prstGeom prst="roundRect">
            <a:avLst>
              <a:gd name="adj" fmla="val 12341"/>
            </a:avLst>
          </a:prstGeom>
          <a:gradFill>
            <a:gsLst>
              <a:gs pos="77000">
                <a:srgbClr val="FBFBFB"/>
              </a:gs>
              <a:gs pos="0">
                <a:srgbClr val="CFCFCF"/>
              </a:gs>
            </a:gsLst>
            <a:lin ang="3000000" scaled="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08304" y="4169308"/>
            <a:ext cx="30063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5A7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 ПРОМЫШЛЕННОСТИ ПЕРЕРАБОТКИ ОТХОДОВ</a:t>
            </a:r>
          </a:p>
          <a:p>
            <a:pPr algn="ctr"/>
            <a:endParaRPr lang="ru-RU" sz="1400" dirty="0">
              <a:solidFill>
                <a:srgbClr val="5A70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реализации Стратегии</a:t>
            </a:r>
            <a:endParaRPr lang="en-US" sz="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 169"/>
          <p:cNvSpPr/>
          <p:nvPr/>
        </p:nvSpPr>
        <p:spPr>
          <a:xfrm>
            <a:off x="1250747" y="4145296"/>
            <a:ext cx="2984091" cy="1316220"/>
          </a:xfrm>
          <a:prstGeom prst="roundRect">
            <a:avLst>
              <a:gd name="adj" fmla="val 12341"/>
            </a:avLst>
          </a:prstGeom>
          <a:gradFill>
            <a:gsLst>
              <a:gs pos="77000">
                <a:srgbClr val="FBFBFB"/>
              </a:gs>
              <a:gs pos="0">
                <a:srgbClr val="CFCFCF"/>
              </a:gs>
            </a:gsLst>
            <a:lin ang="3000000" scaled="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50747" y="4187063"/>
            <a:ext cx="2984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5A7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ПРОГРАММЫ</a:t>
            </a:r>
          </a:p>
          <a:p>
            <a:pPr algn="ctr"/>
            <a:r>
              <a:rPr lang="ru-RU" sz="1200" dirty="0">
                <a:solidFill>
                  <a:srgbClr val="5A7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ТЕРРИТОРИАЛЬНЫЕ </a:t>
            </a:r>
            <a:r>
              <a:rPr lang="ru-RU" sz="1200" dirty="0" smtClean="0">
                <a:solidFill>
                  <a:srgbClr val="5A7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СХЕМЫ</a:t>
            </a:r>
          </a:p>
          <a:p>
            <a:pPr algn="ctr"/>
            <a:endParaRPr lang="ru-RU" sz="1200" dirty="0">
              <a:solidFill>
                <a:srgbClr val="5A70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подход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группа</a:t>
            </a:r>
            <a:endParaRPr 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>
            <a:stCxn id="31" idx="2"/>
          </p:cNvCxnSpPr>
          <p:nvPr/>
        </p:nvCxnSpPr>
        <p:spPr>
          <a:xfrm>
            <a:off x="7966488" y="2656834"/>
            <a:ext cx="0" cy="66816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677756" y="2830812"/>
            <a:ext cx="0" cy="494183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2830156" y="2830812"/>
            <a:ext cx="0" cy="49418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8112224" y="2687698"/>
            <a:ext cx="0" cy="63729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rapezoid 36"/>
          <p:cNvSpPr/>
          <p:nvPr/>
        </p:nvSpPr>
        <p:spPr>
          <a:xfrm flipV="1">
            <a:off x="3298912" y="5642600"/>
            <a:ext cx="347185" cy="423858"/>
          </a:xfrm>
          <a:prstGeom prst="trapezoid">
            <a:avLst>
              <a:gd name="adj" fmla="val 70629"/>
            </a:avLst>
          </a:prstGeom>
          <a:gradFill flip="none" rotWithShape="1">
            <a:gsLst>
              <a:gs pos="2000">
                <a:srgbClr val="536680"/>
              </a:gs>
              <a:gs pos="77000">
                <a:srgbClr val="8396AF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rapezoid 36"/>
          <p:cNvSpPr/>
          <p:nvPr/>
        </p:nvSpPr>
        <p:spPr>
          <a:xfrm rot="10800000" flipV="1">
            <a:off x="6913171" y="5645741"/>
            <a:ext cx="347185" cy="412251"/>
          </a:xfrm>
          <a:prstGeom prst="trapezoid">
            <a:avLst>
              <a:gd name="adj" fmla="val 50000"/>
            </a:avLst>
          </a:prstGeom>
          <a:gradFill flip="none" rotWithShape="1">
            <a:gsLst>
              <a:gs pos="2000">
                <a:srgbClr val="536680"/>
              </a:gs>
              <a:gs pos="77000">
                <a:srgbClr val="8396AF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rapezoid 36"/>
          <p:cNvSpPr/>
          <p:nvPr/>
        </p:nvSpPr>
        <p:spPr>
          <a:xfrm rot="10800000" flipV="1">
            <a:off x="9421732" y="5647932"/>
            <a:ext cx="347185" cy="406890"/>
          </a:xfrm>
          <a:prstGeom prst="trapezoid">
            <a:avLst>
              <a:gd name="adj" fmla="val 70629"/>
            </a:avLst>
          </a:prstGeom>
          <a:gradFill flip="none" rotWithShape="1">
            <a:gsLst>
              <a:gs pos="2000">
                <a:srgbClr val="536680"/>
              </a:gs>
              <a:gs pos="77000">
                <a:srgbClr val="8396AF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15" y="4083"/>
            <a:ext cx="1180675" cy="1167182"/>
          </a:xfrm>
          <a:prstGeom prst="rect">
            <a:avLst/>
          </a:prstGeom>
        </p:spPr>
      </p:pic>
      <p:grpSp>
        <p:nvGrpSpPr>
          <p:cNvPr id="62" name="Group 1081"/>
          <p:cNvGrpSpPr/>
          <p:nvPr/>
        </p:nvGrpSpPr>
        <p:grpSpPr>
          <a:xfrm>
            <a:off x="1178859" y="72177"/>
            <a:ext cx="10695461" cy="927131"/>
            <a:chOff x="-12529" y="0"/>
            <a:chExt cx="8902700" cy="814474"/>
          </a:xfrm>
        </p:grpSpPr>
        <p:grpSp>
          <p:nvGrpSpPr>
            <p:cNvPr id="70" name="Group 1083"/>
            <p:cNvGrpSpPr/>
            <p:nvPr/>
          </p:nvGrpSpPr>
          <p:grpSpPr>
            <a:xfrm>
              <a:off x="-12529" y="0"/>
              <a:ext cx="8902700" cy="814474"/>
              <a:chOff x="-12529" y="0"/>
              <a:chExt cx="8902700" cy="814474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grpSp>
            <p:nvGrpSpPr>
              <p:cNvPr id="74" name="Group 1085"/>
              <p:cNvGrpSpPr/>
              <p:nvPr/>
            </p:nvGrpSpPr>
            <p:grpSpPr>
              <a:xfrm>
                <a:off x="0" y="736242"/>
                <a:ext cx="8890171" cy="78232"/>
                <a:chOff x="0" y="736242"/>
                <a:chExt cx="8890171" cy="78232"/>
              </a:xfrm>
              <a:grpFill/>
            </p:grpSpPr>
            <p:sp>
              <p:nvSpPr>
                <p:cNvPr id="78" name="Rectangle 1087"/>
                <p:cNvSpPr/>
                <p:nvPr/>
              </p:nvSpPr>
              <p:spPr>
                <a:xfrm>
                  <a:off x="0" y="736242"/>
                  <a:ext cx="8321040" cy="27432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Rectangle 1088"/>
                <p:cNvSpPr/>
                <p:nvPr/>
              </p:nvSpPr>
              <p:spPr>
                <a:xfrm>
                  <a:off x="203371" y="787042"/>
                  <a:ext cx="8686800" cy="274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7D7D7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7" name="Rectangle 1086"/>
              <p:cNvSpPr/>
              <p:nvPr/>
            </p:nvSpPr>
            <p:spPr>
              <a:xfrm>
                <a:off x="-12529" y="0"/>
                <a:ext cx="177800" cy="736600"/>
              </a:xfrm>
              <a:prstGeom prst="rect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80289" y="217282"/>
              <a:ext cx="8708292" cy="378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Центр научно-технической информации, мониторинга и управления</a:t>
              </a:r>
            </a:p>
          </p:txBody>
        </p:sp>
      </p:grpSp>
      <p:sp>
        <p:nvSpPr>
          <p:cNvPr id="72" name="Oval 169"/>
          <p:cNvSpPr/>
          <p:nvPr/>
        </p:nvSpPr>
        <p:spPr>
          <a:xfrm>
            <a:off x="9575838" y="4154321"/>
            <a:ext cx="1402191" cy="1297348"/>
          </a:xfrm>
          <a:prstGeom prst="roundRect">
            <a:avLst>
              <a:gd name="adj" fmla="val 12341"/>
            </a:avLst>
          </a:prstGeom>
          <a:gradFill>
            <a:gsLst>
              <a:gs pos="77000">
                <a:srgbClr val="FBFBFB"/>
              </a:gs>
              <a:gs pos="0">
                <a:srgbClr val="CFCFCF"/>
              </a:gs>
            </a:gsLst>
            <a:lin ang="3000000" scaled="0"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553259" y="4167244"/>
            <a:ext cx="147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5A70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Информационно-методический центр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788" y="4845090"/>
            <a:ext cx="998047" cy="537750"/>
          </a:xfrm>
          <a:prstGeom prst="roundRect">
            <a:avLst>
              <a:gd name="adj" fmla="val 30837"/>
            </a:avLst>
          </a:prstGeom>
        </p:spPr>
      </p:pic>
    </p:spTree>
    <p:extLst>
      <p:ext uri="{BB962C8B-B14F-4D97-AF65-F5344CB8AC3E}">
        <p14:creationId xmlns:p14="http://schemas.microsoft.com/office/powerpoint/2010/main" val="6544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4396" y="1268376"/>
            <a:ext cx="11722071" cy="45719"/>
          </a:xfrm>
          <a:prstGeom prst="rect">
            <a:avLst/>
          </a:prstGeom>
          <a:solidFill>
            <a:srgbClr val="38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99"/>
          <p:cNvSpPr>
            <a:spLocks noChangeArrowheads="1"/>
          </p:cNvSpPr>
          <p:nvPr/>
        </p:nvSpPr>
        <p:spPr bwMode="auto">
          <a:xfrm>
            <a:off x="1475796" y="232587"/>
            <a:ext cx="92180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B050"/>
                </a:solidFill>
                <a:latin typeface="Arial" charset="0"/>
              </a:rPr>
              <a:t>ФГАУ «Научно-исследовательский институт </a:t>
            </a:r>
            <a:r>
              <a:rPr lang="ru-RU" altLang="ru-RU" sz="2000" b="1" dirty="0" smtClean="0">
                <a:solidFill>
                  <a:srgbClr val="00B050"/>
                </a:solidFill>
                <a:latin typeface="Arial" charset="0"/>
              </a:rPr>
              <a:t/>
            </a:r>
            <a:br>
              <a:rPr lang="ru-RU" altLang="ru-RU" sz="2000" b="1" dirty="0" smtClean="0">
                <a:solidFill>
                  <a:srgbClr val="00B050"/>
                </a:solidFill>
                <a:latin typeface="Arial" charset="0"/>
              </a:rPr>
            </a:br>
            <a:r>
              <a:rPr lang="ru-RU" altLang="ru-RU" sz="2000" b="1" dirty="0">
                <a:solidFill>
                  <a:srgbClr val="00B050"/>
                </a:solidFill>
                <a:latin typeface="Arial" charset="0"/>
              </a:rPr>
              <a:t>«Центр экологической промышленной политики» </a:t>
            </a:r>
            <a:r>
              <a:rPr lang="ru-RU" altLang="ru-RU" sz="2000" b="1" dirty="0" smtClean="0">
                <a:solidFill>
                  <a:srgbClr val="00B050"/>
                </a:solidFill>
                <a:latin typeface="Arial" charset="0"/>
              </a:rPr>
              <a:t/>
            </a:r>
            <a:br>
              <a:rPr lang="ru-RU" altLang="ru-RU" sz="2000" b="1" dirty="0" smtClean="0">
                <a:solidFill>
                  <a:srgbClr val="00B050"/>
                </a:solidFill>
                <a:latin typeface="Arial" charset="0"/>
              </a:rPr>
            </a:br>
            <a:r>
              <a:rPr lang="ru-RU" altLang="ru-RU" sz="2000" b="1" dirty="0" err="1" smtClean="0">
                <a:solidFill>
                  <a:srgbClr val="00B050"/>
                </a:solidFill>
                <a:latin typeface="Arial" charset="0"/>
              </a:rPr>
              <a:t>Минпромторга</a:t>
            </a:r>
            <a:r>
              <a:rPr lang="ru-RU" altLang="ru-RU" sz="2000" b="1" dirty="0" smtClean="0">
                <a:solidFill>
                  <a:srgbClr val="00B050"/>
                </a:solidFill>
                <a:latin typeface="Arial" charset="0"/>
              </a:rPr>
              <a:t> России</a:t>
            </a:r>
            <a:endParaRPr lang="en-US" altLang="ru-RU" sz="2000" b="1" dirty="0">
              <a:solidFill>
                <a:srgbClr val="00B050"/>
              </a:solidFill>
              <a:latin typeface="Arial" charset="0"/>
            </a:endParaRPr>
          </a:p>
        </p:txBody>
      </p:sp>
      <p:pic>
        <p:nvPicPr>
          <p:cNvPr id="9" name="Picture 2" descr="http://mail.vniismt.ru/webmail/api/download/attachment/ciscenter.org/olgach/ac879a18-e7ce-4388-9d7c-f0778f7beb15/2010/0-1/EIPC_%D0%98%D1%82%D0%BE%D0%B3.jpg?version=97878&amp;sid=c08c5add2612f8fb9b3aab1c9932096319577198b5a26000defc12deeeb6d15d&amp;mode=view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" t="22075" r="78906" b="8587"/>
          <a:stretch/>
        </p:blipFill>
        <p:spPr bwMode="auto">
          <a:xfrm>
            <a:off x="6210" y="-3170"/>
            <a:ext cx="1468922" cy="14425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4396" y="3287015"/>
            <a:ext cx="1172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spc="-16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Благодарю за внимание! 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608" y="5319314"/>
            <a:ext cx="754411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Марьев</a:t>
            </a:r>
            <a:r>
              <a:rPr lang="ru-RU" sz="2400" b="1" dirty="0" smtClean="0"/>
              <a:t> Владимир Александрович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Руководитель НМЦ 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«Управление обращением с отходами и вторичными ресурсами»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-1114874" y="3984938"/>
            <a:ext cx="491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ctr"/>
            <a:r>
              <a:rPr lang="ru-RU" sz="24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деятельности:</a:t>
            </a:r>
          </a:p>
        </p:txBody>
      </p:sp>
      <p:sp>
        <p:nvSpPr>
          <p:cNvPr id="14" name="Rounded Rectangle 9"/>
          <p:cNvSpPr/>
          <p:nvPr/>
        </p:nvSpPr>
        <p:spPr>
          <a:xfrm>
            <a:off x="1960650" y="2673340"/>
            <a:ext cx="8308624" cy="81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международного сотрудничества в сфере рационального регулирования обращения химических веществ, их смесей (химической продукции), НДТ, ресурсосбережения и управления отходами;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0"/>
          <p:cNvSpPr/>
          <p:nvPr/>
        </p:nvSpPr>
        <p:spPr>
          <a:xfrm>
            <a:off x="1960649" y="3589883"/>
            <a:ext cx="8308624" cy="54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деятельности российских центров, занятых в сфере рационального регулирования обращения химических веществ, их смесей и отходов;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8"/>
          <p:cNvSpPr/>
          <p:nvPr/>
        </p:nvSpPr>
        <p:spPr>
          <a:xfrm>
            <a:off x="1960649" y="1758790"/>
            <a:ext cx="8308624" cy="81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информационно-аналитическое, научно-методологическое и экспертное сопровождение и поддержка принятия регулирующих решений в сфере обращения химических веществ, их смесей, НДТ, ресурсосбережения и управления отходами и вторичными ресурсами;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11"/>
          <p:cNvSpPr/>
          <p:nvPr/>
        </p:nvSpPr>
        <p:spPr>
          <a:xfrm>
            <a:off x="1960648" y="4243089"/>
            <a:ext cx="8325555" cy="81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технического перевооружения, модернизации производственно-технических комплексов, осуществляющих обработку, утилизацию, обезвреживание отходов производства и потребления;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11"/>
          <p:cNvSpPr/>
          <p:nvPr/>
        </p:nvSpPr>
        <p:spPr>
          <a:xfrm>
            <a:off x="1960649" y="5161146"/>
            <a:ext cx="8325554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инжинирингового центра в сфере управления ресурсосбережением и отходами;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10"/>
          <p:cNvSpPr/>
          <p:nvPr/>
        </p:nvSpPr>
        <p:spPr>
          <a:xfrm>
            <a:off x="1960649" y="5643746"/>
            <a:ext cx="8325554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функций центра экологической промышленной политики;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9"/>
          <p:cNvSpPr/>
          <p:nvPr/>
        </p:nvSpPr>
        <p:spPr>
          <a:xfrm>
            <a:off x="1960649" y="6132751"/>
            <a:ext cx="8325554" cy="54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научно-методическое сопровождение внедрения НДТ и разработки информационно-технических справочников как документов национальной системы стандартизации.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5" y="4083"/>
            <a:ext cx="1180675" cy="1167182"/>
          </a:xfrm>
          <a:prstGeom prst="rect">
            <a:avLst/>
          </a:prstGeom>
        </p:spPr>
      </p:pic>
      <p:grpSp>
        <p:nvGrpSpPr>
          <p:cNvPr id="33" name="Group 1081"/>
          <p:cNvGrpSpPr/>
          <p:nvPr/>
        </p:nvGrpSpPr>
        <p:grpSpPr>
          <a:xfrm>
            <a:off x="1178859" y="72177"/>
            <a:ext cx="10695461" cy="927131"/>
            <a:chOff x="-12529" y="0"/>
            <a:chExt cx="8902700" cy="814474"/>
          </a:xfrm>
        </p:grpSpPr>
        <p:grpSp>
          <p:nvGrpSpPr>
            <p:cNvPr id="34" name="Group 1083"/>
            <p:cNvGrpSpPr/>
            <p:nvPr/>
          </p:nvGrpSpPr>
          <p:grpSpPr>
            <a:xfrm>
              <a:off x="-12529" y="0"/>
              <a:ext cx="8902700" cy="814474"/>
              <a:chOff x="-12529" y="0"/>
              <a:chExt cx="8902700" cy="814474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grpSp>
            <p:nvGrpSpPr>
              <p:cNvPr id="36" name="Group 1085"/>
              <p:cNvGrpSpPr/>
              <p:nvPr/>
            </p:nvGrpSpPr>
            <p:grpSpPr>
              <a:xfrm>
                <a:off x="0" y="736242"/>
                <a:ext cx="8890171" cy="78232"/>
                <a:chOff x="0" y="736242"/>
                <a:chExt cx="8890171" cy="78232"/>
              </a:xfrm>
              <a:grpFill/>
            </p:grpSpPr>
            <p:sp>
              <p:nvSpPr>
                <p:cNvPr id="38" name="Rectangle 1087"/>
                <p:cNvSpPr/>
                <p:nvPr/>
              </p:nvSpPr>
              <p:spPr>
                <a:xfrm>
                  <a:off x="0" y="736242"/>
                  <a:ext cx="8321040" cy="27432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Rectangle 1088"/>
                <p:cNvSpPr/>
                <p:nvPr/>
              </p:nvSpPr>
              <p:spPr>
                <a:xfrm>
                  <a:off x="203371" y="787042"/>
                  <a:ext cx="8686800" cy="274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7D7D7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7" name="Rectangle 1086"/>
              <p:cNvSpPr/>
              <p:nvPr/>
            </p:nvSpPr>
            <p:spPr>
              <a:xfrm>
                <a:off x="-12529" y="0"/>
                <a:ext cx="177800" cy="736600"/>
              </a:xfrm>
              <a:prstGeom prst="rect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80289" y="209842"/>
              <a:ext cx="8708292" cy="378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ФГАУ «НИИ «ЦЭПП</a:t>
              </a:r>
              <a:r>
                <a:rPr lang="ru-RU" sz="2200" b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endParaRPr lang="ru-RU" sz="2200" b="1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262467" y="1086399"/>
            <a:ext cx="11692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МПР РФ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03.10.2016 № 3524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 создании ФГАУ «Научно-исследовательский институт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Центр экологической промышленной политики» Министерства промышленности и торговли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873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0"/>
          <p:cNvSpPr/>
          <p:nvPr/>
        </p:nvSpPr>
        <p:spPr>
          <a:xfrm>
            <a:off x="1193911" y="1908467"/>
            <a:ext cx="9795822" cy="2638134"/>
          </a:xfrm>
          <a:prstGeom prst="roundRect">
            <a:avLst>
              <a:gd name="adj" fmla="val 9974"/>
            </a:avLst>
          </a:prstGeom>
          <a:solidFill>
            <a:srgbClr val="F7F7F7"/>
          </a:solidFill>
          <a:ln w="12700">
            <a:solidFill>
              <a:srgbClr val="00B05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" name="Group 279"/>
          <p:cNvGrpSpPr/>
          <p:nvPr/>
        </p:nvGrpSpPr>
        <p:grpSpPr>
          <a:xfrm>
            <a:off x="1835036" y="2220478"/>
            <a:ext cx="1502607" cy="1322187"/>
            <a:chOff x="3146800" y="3232595"/>
            <a:chExt cx="2073499" cy="2073501"/>
          </a:xfrm>
          <a:solidFill>
            <a:srgbClr val="B67177"/>
          </a:solidFill>
        </p:grpSpPr>
        <p:grpSp>
          <p:nvGrpSpPr>
            <p:cNvPr id="13" name="Group 281"/>
            <p:cNvGrpSpPr/>
            <p:nvPr/>
          </p:nvGrpSpPr>
          <p:grpSpPr>
            <a:xfrm>
              <a:off x="3374468" y="3232595"/>
              <a:ext cx="1618164" cy="607708"/>
              <a:chOff x="3374467" y="3232597"/>
              <a:chExt cx="1618164" cy="607708"/>
            </a:xfrm>
            <a:grpFill/>
          </p:grpSpPr>
          <p:sp>
            <p:nvSpPr>
              <p:cNvPr id="30" name="Freeform 298"/>
              <p:cNvSpPr/>
              <p:nvPr/>
            </p:nvSpPr>
            <p:spPr>
              <a:xfrm>
                <a:off x="4134325" y="3232597"/>
                <a:ext cx="98448" cy="123247"/>
              </a:xfrm>
              <a:custGeom>
                <a:avLst/>
                <a:gdLst>
                  <a:gd name="connsiteX0" fmla="*/ 49224 w 98448"/>
                  <a:gd name="connsiteY0" fmla="*/ 0 h 123247"/>
                  <a:gd name="connsiteX1" fmla="*/ 98448 w 98448"/>
                  <a:gd name="connsiteY1" fmla="*/ 2486 h 123247"/>
                  <a:gd name="connsiteX2" fmla="*/ 98448 w 98448"/>
                  <a:gd name="connsiteY2" fmla="*/ 123247 h 123247"/>
                  <a:gd name="connsiteX3" fmla="*/ 49224 w 98448"/>
                  <a:gd name="connsiteY3" fmla="*/ 120761 h 123247"/>
                  <a:gd name="connsiteX4" fmla="*/ 0 w 98448"/>
                  <a:gd name="connsiteY4" fmla="*/ 123247 h 123247"/>
                  <a:gd name="connsiteX5" fmla="*/ 0 w 98448"/>
                  <a:gd name="connsiteY5" fmla="*/ 2486 h 123247"/>
                  <a:gd name="connsiteX6" fmla="*/ 49224 w 98448"/>
                  <a:gd name="connsiteY6" fmla="*/ 0 h 12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448" h="123247">
                    <a:moveTo>
                      <a:pt x="49224" y="0"/>
                    </a:moveTo>
                    <a:lnTo>
                      <a:pt x="98448" y="2486"/>
                    </a:lnTo>
                    <a:lnTo>
                      <a:pt x="98448" y="123247"/>
                    </a:lnTo>
                    <a:lnTo>
                      <a:pt x="49224" y="120761"/>
                    </a:lnTo>
                    <a:lnTo>
                      <a:pt x="0" y="123247"/>
                    </a:lnTo>
                    <a:lnTo>
                      <a:pt x="0" y="2486"/>
                    </a:lnTo>
                    <a:lnTo>
                      <a:pt x="4922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99"/>
              <p:cNvSpPr/>
              <p:nvPr/>
            </p:nvSpPr>
            <p:spPr>
              <a:xfrm>
                <a:off x="4007682" y="3236506"/>
                <a:ext cx="98448" cy="134128"/>
              </a:xfrm>
              <a:custGeom>
                <a:avLst/>
                <a:gdLst>
                  <a:gd name="connsiteX0" fmla="*/ 98448 w 98448"/>
                  <a:gd name="connsiteY0" fmla="*/ 0 h 134128"/>
                  <a:gd name="connsiteX1" fmla="*/ 98448 w 98448"/>
                  <a:gd name="connsiteY1" fmla="*/ 120760 h 134128"/>
                  <a:gd name="connsiteX2" fmla="*/ 82212 w 98448"/>
                  <a:gd name="connsiteY2" fmla="*/ 121580 h 134128"/>
                  <a:gd name="connsiteX3" fmla="*/ 0 w 98448"/>
                  <a:gd name="connsiteY3" fmla="*/ 134128 h 134128"/>
                  <a:gd name="connsiteX4" fmla="*/ 0 w 98448"/>
                  <a:gd name="connsiteY4" fmla="*/ 12106 h 134128"/>
                  <a:gd name="connsiteX5" fmla="*/ 69865 w 98448"/>
                  <a:gd name="connsiteY5" fmla="*/ 1443 h 134128"/>
                  <a:gd name="connsiteX6" fmla="*/ 98448 w 98448"/>
                  <a:gd name="connsiteY6" fmla="*/ 0 h 13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448" h="134128">
                    <a:moveTo>
                      <a:pt x="98448" y="0"/>
                    </a:moveTo>
                    <a:lnTo>
                      <a:pt x="98448" y="120760"/>
                    </a:lnTo>
                    <a:lnTo>
                      <a:pt x="82212" y="121580"/>
                    </a:lnTo>
                    <a:lnTo>
                      <a:pt x="0" y="134128"/>
                    </a:lnTo>
                    <a:lnTo>
                      <a:pt x="0" y="12106"/>
                    </a:lnTo>
                    <a:lnTo>
                      <a:pt x="69865" y="1443"/>
                    </a:lnTo>
                    <a:lnTo>
                      <a:pt x="9844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300"/>
              <p:cNvSpPr/>
              <p:nvPr/>
            </p:nvSpPr>
            <p:spPr>
              <a:xfrm>
                <a:off x="4260968" y="3236506"/>
                <a:ext cx="98448" cy="134128"/>
              </a:xfrm>
              <a:custGeom>
                <a:avLst/>
                <a:gdLst>
                  <a:gd name="connsiteX0" fmla="*/ 0 w 98448"/>
                  <a:gd name="connsiteY0" fmla="*/ 0 h 134128"/>
                  <a:gd name="connsiteX1" fmla="*/ 28583 w 98448"/>
                  <a:gd name="connsiteY1" fmla="*/ 1443 h 134128"/>
                  <a:gd name="connsiteX2" fmla="*/ 98448 w 98448"/>
                  <a:gd name="connsiteY2" fmla="*/ 12106 h 134128"/>
                  <a:gd name="connsiteX3" fmla="*/ 98448 w 98448"/>
                  <a:gd name="connsiteY3" fmla="*/ 134128 h 134128"/>
                  <a:gd name="connsiteX4" fmla="*/ 16236 w 98448"/>
                  <a:gd name="connsiteY4" fmla="*/ 121580 h 134128"/>
                  <a:gd name="connsiteX5" fmla="*/ 0 w 98448"/>
                  <a:gd name="connsiteY5" fmla="*/ 120760 h 134128"/>
                  <a:gd name="connsiteX6" fmla="*/ 0 w 98448"/>
                  <a:gd name="connsiteY6" fmla="*/ 0 h 13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448" h="134128">
                    <a:moveTo>
                      <a:pt x="0" y="0"/>
                    </a:moveTo>
                    <a:lnTo>
                      <a:pt x="28583" y="1443"/>
                    </a:lnTo>
                    <a:lnTo>
                      <a:pt x="98448" y="12106"/>
                    </a:lnTo>
                    <a:lnTo>
                      <a:pt x="98448" y="134128"/>
                    </a:lnTo>
                    <a:lnTo>
                      <a:pt x="16236" y="121580"/>
                    </a:lnTo>
                    <a:lnTo>
                      <a:pt x="0" y="12076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301"/>
              <p:cNvSpPr/>
              <p:nvPr/>
            </p:nvSpPr>
            <p:spPr>
              <a:xfrm>
                <a:off x="3881039" y="3252915"/>
                <a:ext cx="98448" cy="152648"/>
              </a:xfrm>
              <a:custGeom>
                <a:avLst/>
                <a:gdLst>
                  <a:gd name="connsiteX0" fmla="*/ 98448 w 98448"/>
                  <a:gd name="connsiteY0" fmla="*/ 0 h 152648"/>
                  <a:gd name="connsiteX1" fmla="*/ 98448 w 98448"/>
                  <a:gd name="connsiteY1" fmla="*/ 124055 h 152648"/>
                  <a:gd name="connsiteX2" fmla="*/ 30123 w 98448"/>
                  <a:gd name="connsiteY2" fmla="*/ 141623 h 152648"/>
                  <a:gd name="connsiteX3" fmla="*/ 0 w 98448"/>
                  <a:gd name="connsiteY3" fmla="*/ 152648 h 152648"/>
                  <a:gd name="connsiteX4" fmla="*/ 0 w 98448"/>
                  <a:gd name="connsiteY4" fmla="*/ 24803 h 152648"/>
                  <a:gd name="connsiteX5" fmla="*/ 93569 w 98448"/>
                  <a:gd name="connsiteY5" fmla="*/ 744 h 152648"/>
                  <a:gd name="connsiteX6" fmla="*/ 98448 w 98448"/>
                  <a:gd name="connsiteY6" fmla="*/ 0 h 15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448" h="152648">
                    <a:moveTo>
                      <a:pt x="98448" y="0"/>
                    </a:moveTo>
                    <a:lnTo>
                      <a:pt x="98448" y="124055"/>
                    </a:lnTo>
                    <a:lnTo>
                      <a:pt x="30123" y="141623"/>
                    </a:lnTo>
                    <a:lnTo>
                      <a:pt x="0" y="152648"/>
                    </a:lnTo>
                    <a:lnTo>
                      <a:pt x="0" y="24803"/>
                    </a:lnTo>
                    <a:lnTo>
                      <a:pt x="93569" y="744"/>
                    </a:lnTo>
                    <a:lnTo>
                      <a:pt x="9844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302"/>
              <p:cNvSpPr/>
              <p:nvPr/>
            </p:nvSpPr>
            <p:spPr>
              <a:xfrm>
                <a:off x="4387611" y="3252915"/>
                <a:ext cx="98448" cy="152648"/>
              </a:xfrm>
              <a:custGeom>
                <a:avLst/>
                <a:gdLst>
                  <a:gd name="connsiteX0" fmla="*/ 0 w 98448"/>
                  <a:gd name="connsiteY0" fmla="*/ 0 h 152648"/>
                  <a:gd name="connsiteX1" fmla="*/ 4879 w 98448"/>
                  <a:gd name="connsiteY1" fmla="*/ 744 h 152648"/>
                  <a:gd name="connsiteX2" fmla="*/ 98448 w 98448"/>
                  <a:gd name="connsiteY2" fmla="*/ 24803 h 152648"/>
                  <a:gd name="connsiteX3" fmla="*/ 98448 w 98448"/>
                  <a:gd name="connsiteY3" fmla="*/ 152648 h 152648"/>
                  <a:gd name="connsiteX4" fmla="*/ 68325 w 98448"/>
                  <a:gd name="connsiteY4" fmla="*/ 141623 h 152648"/>
                  <a:gd name="connsiteX5" fmla="*/ 0 w 98448"/>
                  <a:gd name="connsiteY5" fmla="*/ 124055 h 152648"/>
                  <a:gd name="connsiteX6" fmla="*/ 0 w 98448"/>
                  <a:gd name="connsiteY6" fmla="*/ 0 h 15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448" h="152648">
                    <a:moveTo>
                      <a:pt x="0" y="0"/>
                    </a:moveTo>
                    <a:lnTo>
                      <a:pt x="4879" y="744"/>
                    </a:lnTo>
                    <a:lnTo>
                      <a:pt x="98448" y="24803"/>
                    </a:lnTo>
                    <a:lnTo>
                      <a:pt x="98448" y="152648"/>
                    </a:lnTo>
                    <a:lnTo>
                      <a:pt x="68325" y="141623"/>
                    </a:lnTo>
                    <a:lnTo>
                      <a:pt x="0" y="1240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303"/>
              <p:cNvSpPr/>
              <p:nvPr/>
            </p:nvSpPr>
            <p:spPr>
              <a:xfrm>
                <a:off x="3754396" y="3287408"/>
                <a:ext cx="98448" cy="172911"/>
              </a:xfrm>
              <a:custGeom>
                <a:avLst/>
                <a:gdLst>
                  <a:gd name="connsiteX0" fmla="*/ 98448 w 98448"/>
                  <a:gd name="connsiteY0" fmla="*/ 0 h 172911"/>
                  <a:gd name="connsiteX1" fmla="*/ 98448 w 98448"/>
                  <a:gd name="connsiteY1" fmla="*/ 128476 h 172911"/>
                  <a:gd name="connsiteX2" fmla="*/ 72609 w 98448"/>
                  <a:gd name="connsiteY2" fmla="*/ 137933 h 172911"/>
                  <a:gd name="connsiteX3" fmla="*/ 0 w 98448"/>
                  <a:gd name="connsiteY3" fmla="*/ 172911 h 172911"/>
                  <a:gd name="connsiteX4" fmla="*/ 0 w 98448"/>
                  <a:gd name="connsiteY4" fmla="*/ 38996 h 172911"/>
                  <a:gd name="connsiteX5" fmla="*/ 25603 w 98448"/>
                  <a:gd name="connsiteY5" fmla="*/ 26662 h 172911"/>
                  <a:gd name="connsiteX6" fmla="*/ 98448 w 98448"/>
                  <a:gd name="connsiteY6" fmla="*/ 0 h 172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448" h="172911">
                    <a:moveTo>
                      <a:pt x="98448" y="0"/>
                    </a:moveTo>
                    <a:lnTo>
                      <a:pt x="98448" y="128476"/>
                    </a:lnTo>
                    <a:lnTo>
                      <a:pt x="72609" y="137933"/>
                    </a:lnTo>
                    <a:lnTo>
                      <a:pt x="0" y="172911"/>
                    </a:lnTo>
                    <a:lnTo>
                      <a:pt x="0" y="38996"/>
                    </a:lnTo>
                    <a:lnTo>
                      <a:pt x="25603" y="26662"/>
                    </a:lnTo>
                    <a:lnTo>
                      <a:pt x="9844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304"/>
              <p:cNvSpPr/>
              <p:nvPr/>
            </p:nvSpPr>
            <p:spPr>
              <a:xfrm>
                <a:off x="4514254" y="3287408"/>
                <a:ext cx="98448" cy="172911"/>
              </a:xfrm>
              <a:custGeom>
                <a:avLst/>
                <a:gdLst>
                  <a:gd name="connsiteX0" fmla="*/ 0 w 98448"/>
                  <a:gd name="connsiteY0" fmla="*/ 0 h 172911"/>
                  <a:gd name="connsiteX1" fmla="*/ 72845 w 98448"/>
                  <a:gd name="connsiteY1" fmla="*/ 26662 h 172911"/>
                  <a:gd name="connsiteX2" fmla="*/ 98448 w 98448"/>
                  <a:gd name="connsiteY2" fmla="*/ 38996 h 172911"/>
                  <a:gd name="connsiteX3" fmla="*/ 98448 w 98448"/>
                  <a:gd name="connsiteY3" fmla="*/ 172911 h 172911"/>
                  <a:gd name="connsiteX4" fmla="*/ 25839 w 98448"/>
                  <a:gd name="connsiteY4" fmla="*/ 137933 h 172911"/>
                  <a:gd name="connsiteX5" fmla="*/ 0 w 98448"/>
                  <a:gd name="connsiteY5" fmla="*/ 128476 h 172911"/>
                  <a:gd name="connsiteX6" fmla="*/ 0 w 98448"/>
                  <a:gd name="connsiteY6" fmla="*/ 0 h 172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448" h="172911">
                    <a:moveTo>
                      <a:pt x="0" y="0"/>
                    </a:moveTo>
                    <a:lnTo>
                      <a:pt x="72845" y="26662"/>
                    </a:lnTo>
                    <a:lnTo>
                      <a:pt x="98448" y="38996"/>
                    </a:lnTo>
                    <a:lnTo>
                      <a:pt x="98448" y="172911"/>
                    </a:lnTo>
                    <a:lnTo>
                      <a:pt x="25839" y="137933"/>
                    </a:lnTo>
                    <a:lnTo>
                      <a:pt x="0" y="12847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305"/>
              <p:cNvSpPr/>
              <p:nvPr/>
            </p:nvSpPr>
            <p:spPr>
              <a:xfrm>
                <a:off x="3627753" y="3339986"/>
                <a:ext cx="98448" cy="205829"/>
              </a:xfrm>
              <a:custGeom>
                <a:avLst/>
                <a:gdLst>
                  <a:gd name="connsiteX0" fmla="*/ 98448 w 98448"/>
                  <a:gd name="connsiteY0" fmla="*/ 0 h 205829"/>
                  <a:gd name="connsiteX1" fmla="*/ 98448 w 98448"/>
                  <a:gd name="connsiteY1" fmla="*/ 136523 h 205829"/>
                  <a:gd name="connsiteX2" fmla="*/ 43658 w 98448"/>
                  <a:gd name="connsiteY2" fmla="*/ 169808 h 205829"/>
                  <a:gd name="connsiteX3" fmla="*/ 0 w 98448"/>
                  <a:gd name="connsiteY3" fmla="*/ 205829 h 205829"/>
                  <a:gd name="connsiteX4" fmla="*/ 0 w 98448"/>
                  <a:gd name="connsiteY4" fmla="*/ 55176 h 205829"/>
                  <a:gd name="connsiteX5" fmla="*/ 61619 w 98448"/>
                  <a:gd name="connsiteY5" fmla="*/ 17741 h 205829"/>
                  <a:gd name="connsiteX6" fmla="*/ 98448 w 98448"/>
                  <a:gd name="connsiteY6" fmla="*/ 0 h 205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448" h="205829">
                    <a:moveTo>
                      <a:pt x="98448" y="0"/>
                    </a:moveTo>
                    <a:lnTo>
                      <a:pt x="98448" y="136523"/>
                    </a:lnTo>
                    <a:lnTo>
                      <a:pt x="43658" y="169808"/>
                    </a:lnTo>
                    <a:lnTo>
                      <a:pt x="0" y="205829"/>
                    </a:lnTo>
                    <a:lnTo>
                      <a:pt x="0" y="55176"/>
                    </a:lnTo>
                    <a:lnTo>
                      <a:pt x="61619" y="17741"/>
                    </a:lnTo>
                    <a:lnTo>
                      <a:pt x="9844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306"/>
              <p:cNvSpPr/>
              <p:nvPr/>
            </p:nvSpPr>
            <p:spPr>
              <a:xfrm>
                <a:off x="4640897" y="3339986"/>
                <a:ext cx="98448" cy="205829"/>
              </a:xfrm>
              <a:custGeom>
                <a:avLst/>
                <a:gdLst>
                  <a:gd name="connsiteX0" fmla="*/ 0 w 98448"/>
                  <a:gd name="connsiteY0" fmla="*/ 0 h 205829"/>
                  <a:gd name="connsiteX1" fmla="*/ 36829 w 98448"/>
                  <a:gd name="connsiteY1" fmla="*/ 17741 h 205829"/>
                  <a:gd name="connsiteX2" fmla="*/ 98448 w 98448"/>
                  <a:gd name="connsiteY2" fmla="*/ 55176 h 205829"/>
                  <a:gd name="connsiteX3" fmla="*/ 98448 w 98448"/>
                  <a:gd name="connsiteY3" fmla="*/ 205829 h 205829"/>
                  <a:gd name="connsiteX4" fmla="*/ 54790 w 98448"/>
                  <a:gd name="connsiteY4" fmla="*/ 169808 h 205829"/>
                  <a:gd name="connsiteX5" fmla="*/ 0 w 98448"/>
                  <a:gd name="connsiteY5" fmla="*/ 136523 h 205829"/>
                  <a:gd name="connsiteX6" fmla="*/ 0 w 98448"/>
                  <a:gd name="connsiteY6" fmla="*/ 0 h 205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448" h="205829">
                    <a:moveTo>
                      <a:pt x="0" y="0"/>
                    </a:moveTo>
                    <a:lnTo>
                      <a:pt x="36829" y="17741"/>
                    </a:lnTo>
                    <a:lnTo>
                      <a:pt x="98448" y="55176"/>
                    </a:lnTo>
                    <a:lnTo>
                      <a:pt x="98448" y="205829"/>
                    </a:lnTo>
                    <a:lnTo>
                      <a:pt x="54790" y="169808"/>
                    </a:lnTo>
                    <a:lnTo>
                      <a:pt x="0" y="13652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307"/>
              <p:cNvSpPr/>
              <p:nvPr/>
            </p:nvSpPr>
            <p:spPr>
              <a:xfrm>
                <a:off x="3501110" y="3412898"/>
                <a:ext cx="98448" cy="250848"/>
              </a:xfrm>
              <a:custGeom>
                <a:avLst/>
                <a:gdLst>
                  <a:gd name="connsiteX0" fmla="*/ 98448 w 98448"/>
                  <a:gd name="connsiteY0" fmla="*/ 0 h 250848"/>
                  <a:gd name="connsiteX1" fmla="*/ 98448 w 98448"/>
                  <a:gd name="connsiteY1" fmla="*/ 156180 h 250848"/>
                  <a:gd name="connsiteX2" fmla="*/ 34737 w 98448"/>
                  <a:gd name="connsiteY2" fmla="*/ 208746 h 250848"/>
                  <a:gd name="connsiteX3" fmla="*/ 0 w 98448"/>
                  <a:gd name="connsiteY3" fmla="*/ 250848 h 250848"/>
                  <a:gd name="connsiteX4" fmla="*/ 0 w 98448"/>
                  <a:gd name="connsiteY4" fmla="*/ 77318 h 250848"/>
                  <a:gd name="connsiteX5" fmla="*/ 22970 w 98448"/>
                  <a:gd name="connsiteY5" fmla="*/ 56441 h 250848"/>
                  <a:gd name="connsiteX6" fmla="*/ 98448 w 98448"/>
                  <a:gd name="connsiteY6" fmla="*/ 0 h 25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448" h="250848">
                    <a:moveTo>
                      <a:pt x="98448" y="0"/>
                    </a:moveTo>
                    <a:lnTo>
                      <a:pt x="98448" y="156180"/>
                    </a:lnTo>
                    <a:lnTo>
                      <a:pt x="34737" y="208746"/>
                    </a:lnTo>
                    <a:lnTo>
                      <a:pt x="0" y="250848"/>
                    </a:lnTo>
                    <a:lnTo>
                      <a:pt x="0" y="77318"/>
                    </a:lnTo>
                    <a:lnTo>
                      <a:pt x="22970" y="56441"/>
                    </a:lnTo>
                    <a:lnTo>
                      <a:pt x="9844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308"/>
              <p:cNvSpPr/>
              <p:nvPr/>
            </p:nvSpPr>
            <p:spPr>
              <a:xfrm>
                <a:off x="4767540" y="3412898"/>
                <a:ext cx="98448" cy="250848"/>
              </a:xfrm>
              <a:custGeom>
                <a:avLst/>
                <a:gdLst>
                  <a:gd name="connsiteX0" fmla="*/ 0 w 98448"/>
                  <a:gd name="connsiteY0" fmla="*/ 0 h 250848"/>
                  <a:gd name="connsiteX1" fmla="*/ 75478 w 98448"/>
                  <a:gd name="connsiteY1" fmla="*/ 56441 h 250848"/>
                  <a:gd name="connsiteX2" fmla="*/ 98448 w 98448"/>
                  <a:gd name="connsiteY2" fmla="*/ 77318 h 250848"/>
                  <a:gd name="connsiteX3" fmla="*/ 98448 w 98448"/>
                  <a:gd name="connsiteY3" fmla="*/ 250848 h 250848"/>
                  <a:gd name="connsiteX4" fmla="*/ 63711 w 98448"/>
                  <a:gd name="connsiteY4" fmla="*/ 208746 h 250848"/>
                  <a:gd name="connsiteX5" fmla="*/ 0 w 98448"/>
                  <a:gd name="connsiteY5" fmla="*/ 156180 h 250848"/>
                  <a:gd name="connsiteX6" fmla="*/ 0 w 98448"/>
                  <a:gd name="connsiteY6" fmla="*/ 0 h 25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448" h="250848">
                    <a:moveTo>
                      <a:pt x="0" y="0"/>
                    </a:moveTo>
                    <a:lnTo>
                      <a:pt x="75478" y="56441"/>
                    </a:lnTo>
                    <a:lnTo>
                      <a:pt x="98448" y="77318"/>
                    </a:lnTo>
                    <a:lnTo>
                      <a:pt x="98448" y="250848"/>
                    </a:lnTo>
                    <a:lnTo>
                      <a:pt x="63711" y="208746"/>
                    </a:lnTo>
                    <a:lnTo>
                      <a:pt x="0" y="15618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309"/>
              <p:cNvSpPr/>
              <p:nvPr/>
            </p:nvSpPr>
            <p:spPr>
              <a:xfrm>
                <a:off x="3374467" y="3515842"/>
                <a:ext cx="98448" cy="324463"/>
              </a:xfrm>
              <a:custGeom>
                <a:avLst/>
                <a:gdLst>
                  <a:gd name="connsiteX0" fmla="*/ 98448 w 98448"/>
                  <a:gd name="connsiteY0" fmla="*/ 0 h 324463"/>
                  <a:gd name="connsiteX1" fmla="*/ 98448 w 98448"/>
                  <a:gd name="connsiteY1" fmla="*/ 182077 h 324463"/>
                  <a:gd name="connsiteX2" fmla="*/ 49529 w 98448"/>
                  <a:gd name="connsiteY2" fmla="*/ 241367 h 324463"/>
                  <a:gd name="connsiteX3" fmla="*/ 3648 w 98448"/>
                  <a:gd name="connsiteY3" fmla="*/ 316890 h 324463"/>
                  <a:gd name="connsiteX4" fmla="*/ 0 w 98448"/>
                  <a:gd name="connsiteY4" fmla="*/ 324463 h 324463"/>
                  <a:gd name="connsiteX5" fmla="*/ 0 w 98448"/>
                  <a:gd name="connsiteY5" fmla="*/ 106172 h 324463"/>
                  <a:gd name="connsiteX6" fmla="*/ 9075 w 98448"/>
                  <a:gd name="connsiteY6" fmla="*/ 94036 h 324463"/>
                  <a:gd name="connsiteX7" fmla="*/ 75989 w 98448"/>
                  <a:gd name="connsiteY7" fmla="*/ 20412 h 324463"/>
                  <a:gd name="connsiteX8" fmla="*/ 98448 w 98448"/>
                  <a:gd name="connsiteY8" fmla="*/ 0 h 32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448" h="324463">
                    <a:moveTo>
                      <a:pt x="98448" y="0"/>
                    </a:moveTo>
                    <a:lnTo>
                      <a:pt x="98448" y="182077"/>
                    </a:lnTo>
                    <a:lnTo>
                      <a:pt x="49529" y="241367"/>
                    </a:lnTo>
                    <a:cubicBezTo>
                      <a:pt x="33069" y="265732"/>
                      <a:pt x="17749" y="290932"/>
                      <a:pt x="3648" y="316890"/>
                    </a:cubicBezTo>
                    <a:lnTo>
                      <a:pt x="0" y="324463"/>
                    </a:lnTo>
                    <a:lnTo>
                      <a:pt x="0" y="106172"/>
                    </a:lnTo>
                    <a:lnTo>
                      <a:pt x="9075" y="94036"/>
                    </a:lnTo>
                    <a:cubicBezTo>
                      <a:pt x="30204" y="68434"/>
                      <a:pt x="52537" y="43864"/>
                      <a:pt x="75989" y="20412"/>
                    </a:cubicBezTo>
                    <a:lnTo>
                      <a:pt x="9844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310"/>
              <p:cNvSpPr/>
              <p:nvPr/>
            </p:nvSpPr>
            <p:spPr>
              <a:xfrm>
                <a:off x="4894183" y="3515842"/>
                <a:ext cx="98448" cy="324463"/>
              </a:xfrm>
              <a:custGeom>
                <a:avLst/>
                <a:gdLst>
                  <a:gd name="connsiteX0" fmla="*/ 0 w 98448"/>
                  <a:gd name="connsiteY0" fmla="*/ 0 h 324463"/>
                  <a:gd name="connsiteX1" fmla="*/ 22459 w 98448"/>
                  <a:gd name="connsiteY1" fmla="*/ 20412 h 324463"/>
                  <a:gd name="connsiteX2" fmla="*/ 89373 w 98448"/>
                  <a:gd name="connsiteY2" fmla="*/ 94036 h 324463"/>
                  <a:gd name="connsiteX3" fmla="*/ 98448 w 98448"/>
                  <a:gd name="connsiteY3" fmla="*/ 106172 h 324463"/>
                  <a:gd name="connsiteX4" fmla="*/ 98448 w 98448"/>
                  <a:gd name="connsiteY4" fmla="*/ 324463 h 324463"/>
                  <a:gd name="connsiteX5" fmla="*/ 94800 w 98448"/>
                  <a:gd name="connsiteY5" fmla="*/ 316890 h 324463"/>
                  <a:gd name="connsiteX6" fmla="*/ 48919 w 98448"/>
                  <a:gd name="connsiteY6" fmla="*/ 241367 h 324463"/>
                  <a:gd name="connsiteX7" fmla="*/ 0 w 98448"/>
                  <a:gd name="connsiteY7" fmla="*/ 182077 h 324463"/>
                  <a:gd name="connsiteX8" fmla="*/ 0 w 98448"/>
                  <a:gd name="connsiteY8" fmla="*/ 0 h 32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448" h="324463">
                    <a:moveTo>
                      <a:pt x="0" y="0"/>
                    </a:moveTo>
                    <a:lnTo>
                      <a:pt x="22459" y="20412"/>
                    </a:lnTo>
                    <a:cubicBezTo>
                      <a:pt x="45911" y="43864"/>
                      <a:pt x="68245" y="68434"/>
                      <a:pt x="89373" y="94036"/>
                    </a:cubicBezTo>
                    <a:lnTo>
                      <a:pt x="98448" y="106172"/>
                    </a:lnTo>
                    <a:lnTo>
                      <a:pt x="98448" y="324463"/>
                    </a:lnTo>
                    <a:lnTo>
                      <a:pt x="94800" y="316890"/>
                    </a:lnTo>
                    <a:cubicBezTo>
                      <a:pt x="80699" y="290932"/>
                      <a:pt x="65380" y="265732"/>
                      <a:pt x="48919" y="241367"/>
                    </a:cubicBezTo>
                    <a:lnTo>
                      <a:pt x="0" y="1820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Freeform 282"/>
            <p:cNvSpPr/>
            <p:nvPr/>
          </p:nvSpPr>
          <p:spPr>
            <a:xfrm>
              <a:off x="3146800" y="3659717"/>
              <a:ext cx="199472" cy="1219255"/>
            </a:xfrm>
            <a:custGeom>
              <a:avLst/>
              <a:gdLst>
                <a:gd name="connsiteX0" fmla="*/ 199473 w 199473"/>
                <a:gd name="connsiteY0" fmla="*/ 0 h 1219257"/>
                <a:gd name="connsiteX1" fmla="*/ 199473 w 199473"/>
                <a:gd name="connsiteY1" fmla="*/ 239116 h 1219257"/>
                <a:gd name="connsiteX2" fmla="*/ 192744 w 199473"/>
                <a:gd name="connsiteY2" fmla="*/ 253084 h 1219257"/>
                <a:gd name="connsiteX3" fmla="*/ 120761 w 199473"/>
                <a:gd name="connsiteY3" fmla="*/ 609628 h 1219257"/>
                <a:gd name="connsiteX4" fmla="*/ 192744 w 199473"/>
                <a:gd name="connsiteY4" fmla="*/ 966172 h 1219257"/>
                <a:gd name="connsiteX5" fmla="*/ 199473 w 199473"/>
                <a:gd name="connsiteY5" fmla="*/ 980141 h 1219257"/>
                <a:gd name="connsiteX6" fmla="*/ 199473 w 199473"/>
                <a:gd name="connsiteY6" fmla="*/ 1219257 h 1219257"/>
                <a:gd name="connsiteX7" fmla="*/ 177061 w 199473"/>
                <a:gd name="connsiteY7" fmla="*/ 1189285 h 1219257"/>
                <a:gd name="connsiteX8" fmla="*/ 0 w 199473"/>
                <a:gd name="connsiteY8" fmla="*/ 609628 h 1219257"/>
                <a:gd name="connsiteX9" fmla="*/ 177061 w 199473"/>
                <a:gd name="connsiteY9" fmla="*/ 29971 h 1219257"/>
                <a:gd name="connsiteX10" fmla="*/ 199473 w 199473"/>
                <a:gd name="connsiteY10" fmla="*/ 0 h 121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473" h="1219257">
                  <a:moveTo>
                    <a:pt x="199473" y="0"/>
                  </a:moveTo>
                  <a:lnTo>
                    <a:pt x="199473" y="239116"/>
                  </a:lnTo>
                  <a:lnTo>
                    <a:pt x="192744" y="253084"/>
                  </a:lnTo>
                  <a:cubicBezTo>
                    <a:pt x="146392" y="362671"/>
                    <a:pt x="120761" y="483156"/>
                    <a:pt x="120761" y="609628"/>
                  </a:cubicBezTo>
                  <a:cubicBezTo>
                    <a:pt x="120761" y="736100"/>
                    <a:pt x="146392" y="856585"/>
                    <a:pt x="192744" y="966172"/>
                  </a:cubicBezTo>
                  <a:lnTo>
                    <a:pt x="199473" y="980141"/>
                  </a:lnTo>
                  <a:lnTo>
                    <a:pt x="199473" y="1219257"/>
                  </a:lnTo>
                  <a:lnTo>
                    <a:pt x="177061" y="1189285"/>
                  </a:lnTo>
                  <a:cubicBezTo>
                    <a:pt x="65274" y="1023819"/>
                    <a:pt x="0" y="824346"/>
                    <a:pt x="0" y="609628"/>
                  </a:cubicBezTo>
                  <a:cubicBezTo>
                    <a:pt x="0" y="394910"/>
                    <a:pt x="65274" y="195438"/>
                    <a:pt x="177061" y="29971"/>
                  </a:cubicBezTo>
                  <a:lnTo>
                    <a:pt x="199473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283"/>
            <p:cNvSpPr/>
            <p:nvPr/>
          </p:nvSpPr>
          <p:spPr>
            <a:xfrm>
              <a:off x="5020827" y="3659717"/>
              <a:ext cx="199472" cy="1219255"/>
            </a:xfrm>
            <a:custGeom>
              <a:avLst/>
              <a:gdLst>
                <a:gd name="connsiteX0" fmla="*/ 0 w 199473"/>
                <a:gd name="connsiteY0" fmla="*/ 0 h 1219257"/>
                <a:gd name="connsiteX1" fmla="*/ 22412 w 199473"/>
                <a:gd name="connsiteY1" fmla="*/ 29971 h 1219257"/>
                <a:gd name="connsiteX2" fmla="*/ 199473 w 199473"/>
                <a:gd name="connsiteY2" fmla="*/ 609628 h 1219257"/>
                <a:gd name="connsiteX3" fmla="*/ 22412 w 199473"/>
                <a:gd name="connsiteY3" fmla="*/ 1189285 h 1219257"/>
                <a:gd name="connsiteX4" fmla="*/ 0 w 199473"/>
                <a:gd name="connsiteY4" fmla="*/ 1219257 h 1219257"/>
                <a:gd name="connsiteX5" fmla="*/ 0 w 199473"/>
                <a:gd name="connsiteY5" fmla="*/ 980141 h 1219257"/>
                <a:gd name="connsiteX6" fmla="*/ 6729 w 199473"/>
                <a:gd name="connsiteY6" fmla="*/ 966172 h 1219257"/>
                <a:gd name="connsiteX7" fmla="*/ 78712 w 199473"/>
                <a:gd name="connsiteY7" fmla="*/ 609628 h 1219257"/>
                <a:gd name="connsiteX8" fmla="*/ 6729 w 199473"/>
                <a:gd name="connsiteY8" fmla="*/ 253084 h 1219257"/>
                <a:gd name="connsiteX9" fmla="*/ 0 w 199473"/>
                <a:gd name="connsiteY9" fmla="*/ 239116 h 1219257"/>
                <a:gd name="connsiteX10" fmla="*/ 0 w 199473"/>
                <a:gd name="connsiteY10" fmla="*/ 0 h 121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473" h="1219257">
                  <a:moveTo>
                    <a:pt x="0" y="0"/>
                  </a:moveTo>
                  <a:lnTo>
                    <a:pt x="22412" y="29971"/>
                  </a:lnTo>
                  <a:cubicBezTo>
                    <a:pt x="134199" y="195438"/>
                    <a:pt x="199473" y="394910"/>
                    <a:pt x="199473" y="609628"/>
                  </a:cubicBezTo>
                  <a:cubicBezTo>
                    <a:pt x="199473" y="824346"/>
                    <a:pt x="134199" y="1023819"/>
                    <a:pt x="22412" y="1189285"/>
                  </a:cubicBezTo>
                  <a:lnTo>
                    <a:pt x="0" y="1219257"/>
                  </a:lnTo>
                  <a:lnTo>
                    <a:pt x="0" y="980141"/>
                  </a:lnTo>
                  <a:lnTo>
                    <a:pt x="6729" y="966172"/>
                  </a:lnTo>
                  <a:cubicBezTo>
                    <a:pt x="53081" y="856585"/>
                    <a:pt x="78712" y="736100"/>
                    <a:pt x="78712" y="609628"/>
                  </a:cubicBezTo>
                  <a:cubicBezTo>
                    <a:pt x="78712" y="483156"/>
                    <a:pt x="53081" y="362671"/>
                    <a:pt x="6729" y="253084"/>
                  </a:cubicBezTo>
                  <a:lnTo>
                    <a:pt x="0" y="239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284"/>
            <p:cNvGrpSpPr/>
            <p:nvPr/>
          </p:nvGrpSpPr>
          <p:grpSpPr>
            <a:xfrm>
              <a:off x="3374467" y="4698390"/>
              <a:ext cx="1618164" cy="607706"/>
              <a:chOff x="3374467" y="4698389"/>
              <a:chExt cx="1618164" cy="607707"/>
            </a:xfrm>
            <a:grpFill/>
          </p:grpSpPr>
          <p:sp>
            <p:nvSpPr>
              <p:cNvPr id="17" name="Freeform 285"/>
              <p:cNvSpPr/>
              <p:nvPr/>
            </p:nvSpPr>
            <p:spPr>
              <a:xfrm>
                <a:off x="3374467" y="4698389"/>
                <a:ext cx="98448" cy="324463"/>
              </a:xfrm>
              <a:custGeom>
                <a:avLst/>
                <a:gdLst>
                  <a:gd name="connsiteX0" fmla="*/ 0 w 98448"/>
                  <a:gd name="connsiteY0" fmla="*/ 0 h 324463"/>
                  <a:gd name="connsiteX1" fmla="*/ 3648 w 98448"/>
                  <a:gd name="connsiteY1" fmla="*/ 7573 h 324463"/>
                  <a:gd name="connsiteX2" fmla="*/ 49529 w 98448"/>
                  <a:gd name="connsiteY2" fmla="*/ 83096 h 324463"/>
                  <a:gd name="connsiteX3" fmla="*/ 98448 w 98448"/>
                  <a:gd name="connsiteY3" fmla="*/ 142386 h 324463"/>
                  <a:gd name="connsiteX4" fmla="*/ 98448 w 98448"/>
                  <a:gd name="connsiteY4" fmla="*/ 324463 h 324463"/>
                  <a:gd name="connsiteX5" fmla="*/ 75989 w 98448"/>
                  <a:gd name="connsiteY5" fmla="*/ 304051 h 324463"/>
                  <a:gd name="connsiteX6" fmla="*/ 9075 w 98448"/>
                  <a:gd name="connsiteY6" fmla="*/ 230427 h 324463"/>
                  <a:gd name="connsiteX7" fmla="*/ 0 w 98448"/>
                  <a:gd name="connsiteY7" fmla="*/ 218291 h 324463"/>
                  <a:gd name="connsiteX8" fmla="*/ 0 w 98448"/>
                  <a:gd name="connsiteY8" fmla="*/ 0 h 32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448" h="324463">
                    <a:moveTo>
                      <a:pt x="0" y="0"/>
                    </a:moveTo>
                    <a:lnTo>
                      <a:pt x="3648" y="7573"/>
                    </a:lnTo>
                    <a:cubicBezTo>
                      <a:pt x="17749" y="33531"/>
                      <a:pt x="33069" y="58731"/>
                      <a:pt x="49529" y="83096"/>
                    </a:cubicBezTo>
                    <a:lnTo>
                      <a:pt x="98448" y="142386"/>
                    </a:lnTo>
                    <a:lnTo>
                      <a:pt x="98448" y="324463"/>
                    </a:lnTo>
                    <a:lnTo>
                      <a:pt x="75989" y="304051"/>
                    </a:lnTo>
                    <a:cubicBezTo>
                      <a:pt x="52537" y="280599"/>
                      <a:pt x="30204" y="256029"/>
                      <a:pt x="9075" y="230427"/>
                    </a:cubicBezTo>
                    <a:lnTo>
                      <a:pt x="0" y="21829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286"/>
              <p:cNvSpPr/>
              <p:nvPr/>
            </p:nvSpPr>
            <p:spPr>
              <a:xfrm>
                <a:off x="4894183" y="4698389"/>
                <a:ext cx="98448" cy="324463"/>
              </a:xfrm>
              <a:custGeom>
                <a:avLst/>
                <a:gdLst>
                  <a:gd name="connsiteX0" fmla="*/ 98448 w 98448"/>
                  <a:gd name="connsiteY0" fmla="*/ 0 h 324463"/>
                  <a:gd name="connsiteX1" fmla="*/ 98448 w 98448"/>
                  <a:gd name="connsiteY1" fmla="*/ 218291 h 324463"/>
                  <a:gd name="connsiteX2" fmla="*/ 89373 w 98448"/>
                  <a:gd name="connsiteY2" fmla="*/ 230427 h 324463"/>
                  <a:gd name="connsiteX3" fmla="*/ 22459 w 98448"/>
                  <a:gd name="connsiteY3" fmla="*/ 304051 h 324463"/>
                  <a:gd name="connsiteX4" fmla="*/ 0 w 98448"/>
                  <a:gd name="connsiteY4" fmla="*/ 324463 h 324463"/>
                  <a:gd name="connsiteX5" fmla="*/ 0 w 98448"/>
                  <a:gd name="connsiteY5" fmla="*/ 142386 h 324463"/>
                  <a:gd name="connsiteX6" fmla="*/ 48919 w 98448"/>
                  <a:gd name="connsiteY6" fmla="*/ 83096 h 324463"/>
                  <a:gd name="connsiteX7" fmla="*/ 94800 w 98448"/>
                  <a:gd name="connsiteY7" fmla="*/ 7573 h 324463"/>
                  <a:gd name="connsiteX8" fmla="*/ 98448 w 98448"/>
                  <a:gd name="connsiteY8" fmla="*/ 0 h 32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448" h="324463">
                    <a:moveTo>
                      <a:pt x="98448" y="0"/>
                    </a:moveTo>
                    <a:lnTo>
                      <a:pt x="98448" y="218291"/>
                    </a:lnTo>
                    <a:lnTo>
                      <a:pt x="89373" y="230427"/>
                    </a:lnTo>
                    <a:cubicBezTo>
                      <a:pt x="68245" y="256029"/>
                      <a:pt x="45911" y="280599"/>
                      <a:pt x="22459" y="304051"/>
                    </a:cubicBezTo>
                    <a:lnTo>
                      <a:pt x="0" y="324463"/>
                    </a:lnTo>
                    <a:lnTo>
                      <a:pt x="0" y="142386"/>
                    </a:lnTo>
                    <a:lnTo>
                      <a:pt x="48919" y="83096"/>
                    </a:lnTo>
                    <a:cubicBezTo>
                      <a:pt x="65380" y="58731"/>
                      <a:pt x="80699" y="33531"/>
                      <a:pt x="94800" y="7573"/>
                    </a:cubicBezTo>
                    <a:lnTo>
                      <a:pt x="9844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287"/>
              <p:cNvSpPr/>
              <p:nvPr/>
            </p:nvSpPr>
            <p:spPr>
              <a:xfrm>
                <a:off x="3501110" y="4874948"/>
                <a:ext cx="98448" cy="250847"/>
              </a:xfrm>
              <a:custGeom>
                <a:avLst/>
                <a:gdLst>
                  <a:gd name="connsiteX0" fmla="*/ 0 w 98448"/>
                  <a:gd name="connsiteY0" fmla="*/ 0 h 250847"/>
                  <a:gd name="connsiteX1" fmla="*/ 34737 w 98448"/>
                  <a:gd name="connsiteY1" fmla="*/ 42101 h 250847"/>
                  <a:gd name="connsiteX2" fmla="*/ 98448 w 98448"/>
                  <a:gd name="connsiteY2" fmla="*/ 94668 h 250847"/>
                  <a:gd name="connsiteX3" fmla="*/ 98448 w 98448"/>
                  <a:gd name="connsiteY3" fmla="*/ 250847 h 250847"/>
                  <a:gd name="connsiteX4" fmla="*/ 22970 w 98448"/>
                  <a:gd name="connsiteY4" fmla="*/ 194406 h 250847"/>
                  <a:gd name="connsiteX5" fmla="*/ 0 w 98448"/>
                  <a:gd name="connsiteY5" fmla="*/ 173530 h 250847"/>
                  <a:gd name="connsiteX6" fmla="*/ 0 w 98448"/>
                  <a:gd name="connsiteY6" fmla="*/ 0 h 250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448" h="250847">
                    <a:moveTo>
                      <a:pt x="0" y="0"/>
                    </a:moveTo>
                    <a:lnTo>
                      <a:pt x="34737" y="42101"/>
                    </a:lnTo>
                    <a:lnTo>
                      <a:pt x="98448" y="94668"/>
                    </a:lnTo>
                    <a:lnTo>
                      <a:pt x="98448" y="250847"/>
                    </a:lnTo>
                    <a:lnTo>
                      <a:pt x="22970" y="194406"/>
                    </a:lnTo>
                    <a:lnTo>
                      <a:pt x="0" y="1735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288"/>
              <p:cNvSpPr/>
              <p:nvPr/>
            </p:nvSpPr>
            <p:spPr>
              <a:xfrm>
                <a:off x="4767540" y="4874948"/>
                <a:ext cx="98448" cy="250847"/>
              </a:xfrm>
              <a:custGeom>
                <a:avLst/>
                <a:gdLst>
                  <a:gd name="connsiteX0" fmla="*/ 98448 w 98448"/>
                  <a:gd name="connsiteY0" fmla="*/ 0 h 250847"/>
                  <a:gd name="connsiteX1" fmla="*/ 98448 w 98448"/>
                  <a:gd name="connsiteY1" fmla="*/ 173530 h 250847"/>
                  <a:gd name="connsiteX2" fmla="*/ 75478 w 98448"/>
                  <a:gd name="connsiteY2" fmla="*/ 194406 h 250847"/>
                  <a:gd name="connsiteX3" fmla="*/ 0 w 98448"/>
                  <a:gd name="connsiteY3" fmla="*/ 250847 h 250847"/>
                  <a:gd name="connsiteX4" fmla="*/ 0 w 98448"/>
                  <a:gd name="connsiteY4" fmla="*/ 94668 h 250847"/>
                  <a:gd name="connsiteX5" fmla="*/ 63711 w 98448"/>
                  <a:gd name="connsiteY5" fmla="*/ 42101 h 250847"/>
                  <a:gd name="connsiteX6" fmla="*/ 98448 w 98448"/>
                  <a:gd name="connsiteY6" fmla="*/ 0 h 250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448" h="250847">
                    <a:moveTo>
                      <a:pt x="98448" y="0"/>
                    </a:moveTo>
                    <a:lnTo>
                      <a:pt x="98448" y="173530"/>
                    </a:lnTo>
                    <a:lnTo>
                      <a:pt x="75478" y="194406"/>
                    </a:lnTo>
                    <a:lnTo>
                      <a:pt x="0" y="250847"/>
                    </a:lnTo>
                    <a:lnTo>
                      <a:pt x="0" y="94668"/>
                    </a:lnTo>
                    <a:lnTo>
                      <a:pt x="63711" y="42101"/>
                    </a:lnTo>
                    <a:lnTo>
                      <a:pt x="9844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289"/>
              <p:cNvSpPr/>
              <p:nvPr/>
            </p:nvSpPr>
            <p:spPr>
              <a:xfrm>
                <a:off x="3627753" y="4992878"/>
                <a:ext cx="98448" cy="205830"/>
              </a:xfrm>
              <a:custGeom>
                <a:avLst/>
                <a:gdLst>
                  <a:gd name="connsiteX0" fmla="*/ 0 w 98448"/>
                  <a:gd name="connsiteY0" fmla="*/ 0 h 205830"/>
                  <a:gd name="connsiteX1" fmla="*/ 43658 w 98448"/>
                  <a:gd name="connsiteY1" fmla="*/ 36021 h 205830"/>
                  <a:gd name="connsiteX2" fmla="*/ 98448 w 98448"/>
                  <a:gd name="connsiteY2" fmla="*/ 69307 h 205830"/>
                  <a:gd name="connsiteX3" fmla="*/ 98448 w 98448"/>
                  <a:gd name="connsiteY3" fmla="*/ 205830 h 205830"/>
                  <a:gd name="connsiteX4" fmla="*/ 61619 w 98448"/>
                  <a:gd name="connsiteY4" fmla="*/ 188088 h 205830"/>
                  <a:gd name="connsiteX5" fmla="*/ 0 w 98448"/>
                  <a:gd name="connsiteY5" fmla="*/ 150653 h 205830"/>
                  <a:gd name="connsiteX6" fmla="*/ 0 w 98448"/>
                  <a:gd name="connsiteY6" fmla="*/ 0 h 20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448" h="205830">
                    <a:moveTo>
                      <a:pt x="0" y="0"/>
                    </a:moveTo>
                    <a:lnTo>
                      <a:pt x="43658" y="36021"/>
                    </a:lnTo>
                    <a:lnTo>
                      <a:pt x="98448" y="69307"/>
                    </a:lnTo>
                    <a:lnTo>
                      <a:pt x="98448" y="205830"/>
                    </a:lnTo>
                    <a:lnTo>
                      <a:pt x="61619" y="188088"/>
                    </a:lnTo>
                    <a:lnTo>
                      <a:pt x="0" y="15065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290"/>
              <p:cNvSpPr/>
              <p:nvPr/>
            </p:nvSpPr>
            <p:spPr>
              <a:xfrm>
                <a:off x="4640897" y="4992878"/>
                <a:ext cx="98448" cy="205830"/>
              </a:xfrm>
              <a:custGeom>
                <a:avLst/>
                <a:gdLst>
                  <a:gd name="connsiteX0" fmla="*/ 98448 w 98448"/>
                  <a:gd name="connsiteY0" fmla="*/ 0 h 205830"/>
                  <a:gd name="connsiteX1" fmla="*/ 98448 w 98448"/>
                  <a:gd name="connsiteY1" fmla="*/ 150653 h 205830"/>
                  <a:gd name="connsiteX2" fmla="*/ 36829 w 98448"/>
                  <a:gd name="connsiteY2" fmla="*/ 188088 h 205830"/>
                  <a:gd name="connsiteX3" fmla="*/ 0 w 98448"/>
                  <a:gd name="connsiteY3" fmla="*/ 205830 h 205830"/>
                  <a:gd name="connsiteX4" fmla="*/ 0 w 98448"/>
                  <a:gd name="connsiteY4" fmla="*/ 69307 h 205830"/>
                  <a:gd name="connsiteX5" fmla="*/ 54790 w 98448"/>
                  <a:gd name="connsiteY5" fmla="*/ 36021 h 205830"/>
                  <a:gd name="connsiteX6" fmla="*/ 98448 w 98448"/>
                  <a:gd name="connsiteY6" fmla="*/ 0 h 20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448" h="205830">
                    <a:moveTo>
                      <a:pt x="98448" y="0"/>
                    </a:moveTo>
                    <a:lnTo>
                      <a:pt x="98448" y="150653"/>
                    </a:lnTo>
                    <a:lnTo>
                      <a:pt x="36829" y="188088"/>
                    </a:lnTo>
                    <a:lnTo>
                      <a:pt x="0" y="205830"/>
                    </a:lnTo>
                    <a:lnTo>
                      <a:pt x="0" y="69307"/>
                    </a:lnTo>
                    <a:lnTo>
                      <a:pt x="54790" y="36021"/>
                    </a:lnTo>
                    <a:lnTo>
                      <a:pt x="9844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291"/>
              <p:cNvSpPr/>
              <p:nvPr/>
            </p:nvSpPr>
            <p:spPr>
              <a:xfrm>
                <a:off x="3754396" y="5078375"/>
                <a:ext cx="98448" cy="172910"/>
              </a:xfrm>
              <a:custGeom>
                <a:avLst/>
                <a:gdLst>
                  <a:gd name="connsiteX0" fmla="*/ 0 w 98448"/>
                  <a:gd name="connsiteY0" fmla="*/ 0 h 172910"/>
                  <a:gd name="connsiteX1" fmla="*/ 72609 w 98448"/>
                  <a:gd name="connsiteY1" fmla="*/ 34977 h 172910"/>
                  <a:gd name="connsiteX2" fmla="*/ 98448 w 98448"/>
                  <a:gd name="connsiteY2" fmla="*/ 44434 h 172910"/>
                  <a:gd name="connsiteX3" fmla="*/ 98448 w 98448"/>
                  <a:gd name="connsiteY3" fmla="*/ 172910 h 172910"/>
                  <a:gd name="connsiteX4" fmla="*/ 25603 w 98448"/>
                  <a:gd name="connsiteY4" fmla="*/ 146248 h 172910"/>
                  <a:gd name="connsiteX5" fmla="*/ 0 w 98448"/>
                  <a:gd name="connsiteY5" fmla="*/ 133915 h 172910"/>
                  <a:gd name="connsiteX6" fmla="*/ 0 w 98448"/>
                  <a:gd name="connsiteY6" fmla="*/ 0 h 172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448" h="172910">
                    <a:moveTo>
                      <a:pt x="0" y="0"/>
                    </a:moveTo>
                    <a:lnTo>
                      <a:pt x="72609" y="34977"/>
                    </a:lnTo>
                    <a:lnTo>
                      <a:pt x="98448" y="44434"/>
                    </a:lnTo>
                    <a:lnTo>
                      <a:pt x="98448" y="172910"/>
                    </a:lnTo>
                    <a:lnTo>
                      <a:pt x="25603" y="146248"/>
                    </a:lnTo>
                    <a:lnTo>
                      <a:pt x="0" y="1339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292"/>
              <p:cNvSpPr/>
              <p:nvPr/>
            </p:nvSpPr>
            <p:spPr>
              <a:xfrm>
                <a:off x="4514254" y="5078375"/>
                <a:ext cx="98448" cy="172910"/>
              </a:xfrm>
              <a:custGeom>
                <a:avLst/>
                <a:gdLst>
                  <a:gd name="connsiteX0" fmla="*/ 98448 w 98448"/>
                  <a:gd name="connsiteY0" fmla="*/ 0 h 172910"/>
                  <a:gd name="connsiteX1" fmla="*/ 98448 w 98448"/>
                  <a:gd name="connsiteY1" fmla="*/ 133915 h 172910"/>
                  <a:gd name="connsiteX2" fmla="*/ 72845 w 98448"/>
                  <a:gd name="connsiteY2" fmla="*/ 146248 h 172910"/>
                  <a:gd name="connsiteX3" fmla="*/ 0 w 98448"/>
                  <a:gd name="connsiteY3" fmla="*/ 172910 h 172910"/>
                  <a:gd name="connsiteX4" fmla="*/ 0 w 98448"/>
                  <a:gd name="connsiteY4" fmla="*/ 44434 h 172910"/>
                  <a:gd name="connsiteX5" fmla="*/ 25839 w 98448"/>
                  <a:gd name="connsiteY5" fmla="*/ 34977 h 172910"/>
                  <a:gd name="connsiteX6" fmla="*/ 98448 w 98448"/>
                  <a:gd name="connsiteY6" fmla="*/ 0 h 172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448" h="172910">
                    <a:moveTo>
                      <a:pt x="98448" y="0"/>
                    </a:moveTo>
                    <a:lnTo>
                      <a:pt x="98448" y="133915"/>
                    </a:lnTo>
                    <a:lnTo>
                      <a:pt x="72845" y="146248"/>
                    </a:lnTo>
                    <a:lnTo>
                      <a:pt x="0" y="172910"/>
                    </a:lnTo>
                    <a:lnTo>
                      <a:pt x="0" y="44434"/>
                    </a:lnTo>
                    <a:lnTo>
                      <a:pt x="25839" y="34977"/>
                    </a:lnTo>
                    <a:lnTo>
                      <a:pt x="9844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293"/>
              <p:cNvSpPr/>
              <p:nvPr/>
            </p:nvSpPr>
            <p:spPr>
              <a:xfrm>
                <a:off x="3881039" y="5133130"/>
                <a:ext cx="98448" cy="152649"/>
              </a:xfrm>
              <a:custGeom>
                <a:avLst/>
                <a:gdLst>
                  <a:gd name="connsiteX0" fmla="*/ 0 w 98448"/>
                  <a:gd name="connsiteY0" fmla="*/ 0 h 152649"/>
                  <a:gd name="connsiteX1" fmla="*/ 30123 w 98448"/>
                  <a:gd name="connsiteY1" fmla="*/ 11025 h 152649"/>
                  <a:gd name="connsiteX2" fmla="*/ 98448 w 98448"/>
                  <a:gd name="connsiteY2" fmla="*/ 28593 h 152649"/>
                  <a:gd name="connsiteX3" fmla="*/ 98448 w 98448"/>
                  <a:gd name="connsiteY3" fmla="*/ 152649 h 152649"/>
                  <a:gd name="connsiteX4" fmla="*/ 93569 w 98448"/>
                  <a:gd name="connsiteY4" fmla="*/ 151904 h 152649"/>
                  <a:gd name="connsiteX5" fmla="*/ 0 w 98448"/>
                  <a:gd name="connsiteY5" fmla="*/ 127845 h 152649"/>
                  <a:gd name="connsiteX6" fmla="*/ 0 w 98448"/>
                  <a:gd name="connsiteY6" fmla="*/ 0 h 15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448" h="152649">
                    <a:moveTo>
                      <a:pt x="0" y="0"/>
                    </a:moveTo>
                    <a:lnTo>
                      <a:pt x="30123" y="11025"/>
                    </a:lnTo>
                    <a:lnTo>
                      <a:pt x="98448" y="28593"/>
                    </a:lnTo>
                    <a:lnTo>
                      <a:pt x="98448" y="152649"/>
                    </a:lnTo>
                    <a:lnTo>
                      <a:pt x="93569" y="151904"/>
                    </a:lnTo>
                    <a:lnTo>
                      <a:pt x="0" y="12784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294"/>
              <p:cNvSpPr/>
              <p:nvPr/>
            </p:nvSpPr>
            <p:spPr>
              <a:xfrm>
                <a:off x="4387611" y="5133130"/>
                <a:ext cx="98448" cy="152649"/>
              </a:xfrm>
              <a:custGeom>
                <a:avLst/>
                <a:gdLst>
                  <a:gd name="connsiteX0" fmla="*/ 98448 w 98448"/>
                  <a:gd name="connsiteY0" fmla="*/ 0 h 152649"/>
                  <a:gd name="connsiteX1" fmla="*/ 98448 w 98448"/>
                  <a:gd name="connsiteY1" fmla="*/ 127845 h 152649"/>
                  <a:gd name="connsiteX2" fmla="*/ 4879 w 98448"/>
                  <a:gd name="connsiteY2" fmla="*/ 151904 h 152649"/>
                  <a:gd name="connsiteX3" fmla="*/ 0 w 98448"/>
                  <a:gd name="connsiteY3" fmla="*/ 152649 h 152649"/>
                  <a:gd name="connsiteX4" fmla="*/ 0 w 98448"/>
                  <a:gd name="connsiteY4" fmla="*/ 28593 h 152649"/>
                  <a:gd name="connsiteX5" fmla="*/ 68325 w 98448"/>
                  <a:gd name="connsiteY5" fmla="*/ 11025 h 152649"/>
                  <a:gd name="connsiteX6" fmla="*/ 98448 w 98448"/>
                  <a:gd name="connsiteY6" fmla="*/ 0 h 15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448" h="152649">
                    <a:moveTo>
                      <a:pt x="98448" y="0"/>
                    </a:moveTo>
                    <a:lnTo>
                      <a:pt x="98448" y="127845"/>
                    </a:lnTo>
                    <a:lnTo>
                      <a:pt x="4879" y="151904"/>
                    </a:lnTo>
                    <a:lnTo>
                      <a:pt x="0" y="152649"/>
                    </a:lnTo>
                    <a:lnTo>
                      <a:pt x="0" y="28593"/>
                    </a:lnTo>
                    <a:lnTo>
                      <a:pt x="68325" y="11025"/>
                    </a:lnTo>
                    <a:lnTo>
                      <a:pt x="9844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295"/>
              <p:cNvSpPr/>
              <p:nvPr/>
            </p:nvSpPr>
            <p:spPr>
              <a:xfrm>
                <a:off x="4007682" y="5168059"/>
                <a:ext cx="98448" cy="134128"/>
              </a:xfrm>
              <a:custGeom>
                <a:avLst/>
                <a:gdLst>
                  <a:gd name="connsiteX0" fmla="*/ 0 w 98448"/>
                  <a:gd name="connsiteY0" fmla="*/ 0 h 134128"/>
                  <a:gd name="connsiteX1" fmla="*/ 82212 w 98448"/>
                  <a:gd name="connsiteY1" fmla="*/ 12547 h 134128"/>
                  <a:gd name="connsiteX2" fmla="*/ 98448 w 98448"/>
                  <a:gd name="connsiteY2" fmla="*/ 13367 h 134128"/>
                  <a:gd name="connsiteX3" fmla="*/ 98448 w 98448"/>
                  <a:gd name="connsiteY3" fmla="*/ 134128 h 134128"/>
                  <a:gd name="connsiteX4" fmla="*/ 69865 w 98448"/>
                  <a:gd name="connsiteY4" fmla="*/ 132684 h 134128"/>
                  <a:gd name="connsiteX5" fmla="*/ 0 w 98448"/>
                  <a:gd name="connsiteY5" fmla="*/ 122022 h 134128"/>
                  <a:gd name="connsiteX6" fmla="*/ 0 w 98448"/>
                  <a:gd name="connsiteY6" fmla="*/ 0 h 13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448" h="134128">
                    <a:moveTo>
                      <a:pt x="0" y="0"/>
                    </a:moveTo>
                    <a:lnTo>
                      <a:pt x="82212" y="12547"/>
                    </a:lnTo>
                    <a:lnTo>
                      <a:pt x="98448" y="13367"/>
                    </a:lnTo>
                    <a:lnTo>
                      <a:pt x="98448" y="134128"/>
                    </a:lnTo>
                    <a:lnTo>
                      <a:pt x="69865" y="132684"/>
                    </a:lnTo>
                    <a:lnTo>
                      <a:pt x="0" y="1220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296"/>
              <p:cNvSpPr/>
              <p:nvPr/>
            </p:nvSpPr>
            <p:spPr>
              <a:xfrm>
                <a:off x="4260968" y="5168059"/>
                <a:ext cx="98448" cy="134128"/>
              </a:xfrm>
              <a:custGeom>
                <a:avLst/>
                <a:gdLst>
                  <a:gd name="connsiteX0" fmla="*/ 98448 w 98448"/>
                  <a:gd name="connsiteY0" fmla="*/ 0 h 134128"/>
                  <a:gd name="connsiteX1" fmla="*/ 98448 w 98448"/>
                  <a:gd name="connsiteY1" fmla="*/ 122022 h 134128"/>
                  <a:gd name="connsiteX2" fmla="*/ 28583 w 98448"/>
                  <a:gd name="connsiteY2" fmla="*/ 132684 h 134128"/>
                  <a:gd name="connsiteX3" fmla="*/ 0 w 98448"/>
                  <a:gd name="connsiteY3" fmla="*/ 134128 h 134128"/>
                  <a:gd name="connsiteX4" fmla="*/ 0 w 98448"/>
                  <a:gd name="connsiteY4" fmla="*/ 13367 h 134128"/>
                  <a:gd name="connsiteX5" fmla="*/ 16236 w 98448"/>
                  <a:gd name="connsiteY5" fmla="*/ 12547 h 134128"/>
                  <a:gd name="connsiteX6" fmla="*/ 98448 w 98448"/>
                  <a:gd name="connsiteY6" fmla="*/ 0 h 13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448" h="134128">
                    <a:moveTo>
                      <a:pt x="98448" y="0"/>
                    </a:moveTo>
                    <a:lnTo>
                      <a:pt x="98448" y="122022"/>
                    </a:lnTo>
                    <a:lnTo>
                      <a:pt x="28583" y="132684"/>
                    </a:lnTo>
                    <a:lnTo>
                      <a:pt x="0" y="134128"/>
                    </a:lnTo>
                    <a:lnTo>
                      <a:pt x="0" y="13367"/>
                    </a:lnTo>
                    <a:lnTo>
                      <a:pt x="16236" y="12547"/>
                    </a:lnTo>
                    <a:lnTo>
                      <a:pt x="98448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297"/>
              <p:cNvSpPr/>
              <p:nvPr/>
            </p:nvSpPr>
            <p:spPr>
              <a:xfrm>
                <a:off x="4134325" y="5182850"/>
                <a:ext cx="98448" cy="123246"/>
              </a:xfrm>
              <a:custGeom>
                <a:avLst/>
                <a:gdLst>
                  <a:gd name="connsiteX0" fmla="*/ 0 w 98448"/>
                  <a:gd name="connsiteY0" fmla="*/ 0 h 123246"/>
                  <a:gd name="connsiteX1" fmla="*/ 49224 w 98448"/>
                  <a:gd name="connsiteY1" fmla="*/ 2485 h 123246"/>
                  <a:gd name="connsiteX2" fmla="*/ 98448 w 98448"/>
                  <a:gd name="connsiteY2" fmla="*/ 0 h 123246"/>
                  <a:gd name="connsiteX3" fmla="*/ 98448 w 98448"/>
                  <a:gd name="connsiteY3" fmla="*/ 120760 h 123246"/>
                  <a:gd name="connsiteX4" fmla="*/ 49224 w 98448"/>
                  <a:gd name="connsiteY4" fmla="*/ 123246 h 123246"/>
                  <a:gd name="connsiteX5" fmla="*/ 0 w 98448"/>
                  <a:gd name="connsiteY5" fmla="*/ 120760 h 123246"/>
                  <a:gd name="connsiteX6" fmla="*/ 0 w 98448"/>
                  <a:gd name="connsiteY6" fmla="*/ 0 h 12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448" h="123246">
                    <a:moveTo>
                      <a:pt x="0" y="0"/>
                    </a:moveTo>
                    <a:lnTo>
                      <a:pt x="49224" y="2485"/>
                    </a:lnTo>
                    <a:lnTo>
                      <a:pt x="98448" y="0"/>
                    </a:lnTo>
                    <a:lnTo>
                      <a:pt x="98448" y="120760"/>
                    </a:lnTo>
                    <a:lnTo>
                      <a:pt x="49224" y="123246"/>
                    </a:lnTo>
                    <a:lnTo>
                      <a:pt x="0" y="12076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3" name="Oval 280"/>
          <p:cNvSpPr/>
          <p:nvPr/>
        </p:nvSpPr>
        <p:spPr>
          <a:xfrm>
            <a:off x="1998363" y="2377073"/>
            <a:ext cx="1175953" cy="1034753"/>
          </a:xfrm>
          <a:prstGeom prst="ellipse">
            <a:avLst/>
          </a:prstGeom>
          <a:gradFill>
            <a:gsLst>
              <a:gs pos="0">
                <a:srgbClr val="C6888E"/>
              </a:gs>
              <a:gs pos="87000">
                <a:srgbClr val="9A4950"/>
              </a:gs>
            </a:gsLst>
            <a:path path="circle">
              <a:fillToRect l="50000" t="50000" r="50000" b="50000"/>
            </a:path>
          </a:gradFill>
          <a:ln w="635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243"/>
          <p:cNvGrpSpPr>
            <a:grpSpLocks/>
          </p:cNvGrpSpPr>
          <p:nvPr/>
        </p:nvGrpSpPr>
        <p:grpSpPr bwMode="auto">
          <a:xfrm>
            <a:off x="4092041" y="2217117"/>
            <a:ext cx="1501775" cy="1320800"/>
            <a:chOff x="2992332" y="2351414"/>
            <a:chExt cx="1338283" cy="1338284"/>
          </a:xfrm>
        </p:grpSpPr>
        <p:grpSp>
          <p:nvGrpSpPr>
            <p:cNvPr id="45" name="Group 245"/>
            <p:cNvGrpSpPr/>
            <p:nvPr/>
          </p:nvGrpSpPr>
          <p:grpSpPr>
            <a:xfrm>
              <a:off x="2992332" y="2351414"/>
              <a:ext cx="1338283" cy="1338284"/>
              <a:chOff x="3146800" y="3232595"/>
              <a:chExt cx="2073499" cy="2073501"/>
            </a:xfrm>
            <a:solidFill>
              <a:srgbClr val="85787F"/>
            </a:solidFill>
          </p:grpSpPr>
          <p:grpSp>
            <p:nvGrpSpPr>
              <p:cNvPr id="47" name="Group 247"/>
              <p:cNvGrpSpPr/>
              <p:nvPr/>
            </p:nvGrpSpPr>
            <p:grpSpPr>
              <a:xfrm>
                <a:off x="3374468" y="3232595"/>
                <a:ext cx="1618164" cy="607708"/>
                <a:chOff x="3374467" y="3232597"/>
                <a:chExt cx="1618164" cy="607708"/>
              </a:xfrm>
              <a:grpFill/>
            </p:grpSpPr>
            <p:sp>
              <p:nvSpPr>
                <p:cNvPr id="64" name="Freeform 264"/>
                <p:cNvSpPr/>
                <p:nvPr/>
              </p:nvSpPr>
              <p:spPr>
                <a:xfrm>
                  <a:off x="4134325" y="3232597"/>
                  <a:ext cx="98448" cy="123247"/>
                </a:xfrm>
                <a:custGeom>
                  <a:avLst/>
                  <a:gdLst>
                    <a:gd name="connsiteX0" fmla="*/ 49224 w 98448"/>
                    <a:gd name="connsiteY0" fmla="*/ 0 h 123247"/>
                    <a:gd name="connsiteX1" fmla="*/ 98448 w 98448"/>
                    <a:gd name="connsiteY1" fmla="*/ 2486 h 123247"/>
                    <a:gd name="connsiteX2" fmla="*/ 98448 w 98448"/>
                    <a:gd name="connsiteY2" fmla="*/ 123247 h 123247"/>
                    <a:gd name="connsiteX3" fmla="*/ 49224 w 98448"/>
                    <a:gd name="connsiteY3" fmla="*/ 120761 h 123247"/>
                    <a:gd name="connsiteX4" fmla="*/ 0 w 98448"/>
                    <a:gd name="connsiteY4" fmla="*/ 123247 h 123247"/>
                    <a:gd name="connsiteX5" fmla="*/ 0 w 98448"/>
                    <a:gd name="connsiteY5" fmla="*/ 2486 h 123247"/>
                    <a:gd name="connsiteX6" fmla="*/ 49224 w 98448"/>
                    <a:gd name="connsiteY6" fmla="*/ 0 h 123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23247">
                      <a:moveTo>
                        <a:pt x="49224" y="0"/>
                      </a:moveTo>
                      <a:lnTo>
                        <a:pt x="98448" y="2486"/>
                      </a:lnTo>
                      <a:lnTo>
                        <a:pt x="98448" y="123247"/>
                      </a:lnTo>
                      <a:lnTo>
                        <a:pt x="49224" y="120761"/>
                      </a:lnTo>
                      <a:lnTo>
                        <a:pt x="0" y="123247"/>
                      </a:lnTo>
                      <a:lnTo>
                        <a:pt x="0" y="2486"/>
                      </a:lnTo>
                      <a:lnTo>
                        <a:pt x="4922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Freeform 265"/>
                <p:cNvSpPr/>
                <p:nvPr/>
              </p:nvSpPr>
              <p:spPr>
                <a:xfrm>
                  <a:off x="4007682" y="3236506"/>
                  <a:ext cx="98448" cy="134128"/>
                </a:xfrm>
                <a:custGeom>
                  <a:avLst/>
                  <a:gdLst>
                    <a:gd name="connsiteX0" fmla="*/ 98448 w 98448"/>
                    <a:gd name="connsiteY0" fmla="*/ 0 h 134128"/>
                    <a:gd name="connsiteX1" fmla="*/ 98448 w 98448"/>
                    <a:gd name="connsiteY1" fmla="*/ 120760 h 134128"/>
                    <a:gd name="connsiteX2" fmla="*/ 82212 w 98448"/>
                    <a:gd name="connsiteY2" fmla="*/ 121580 h 134128"/>
                    <a:gd name="connsiteX3" fmla="*/ 0 w 98448"/>
                    <a:gd name="connsiteY3" fmla="*/ 134128 h 134128"/>
                    <a:gd name="connsiteX4" fmla="*/ 0 w 98448"/>
                    <a:gd name="connsiteY4" fmla="*/ 12106 h 134128"/>
                    <a:gd name="connsiteX5" fmla="*/ 69865 w 98448"/>
                    <a:gd name="connsiteY5" fmla="*/ 1443 h 134128"/>
                    <a:gd name="connsiteX6" fmla="*/ 98448 w 98448"/>
                    <a:gd name="connsiteY6" fmla="*/ 0 h 134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34128">
                      <a:moveTo>
                        <a:pt x="98448" y="0"/>
                      </a:moveTo>
                      <a:lnTo>
                        <a:pt x="98448" y="120760"/>
                      </a:lnTo>
                      <a:lnTo>
                        <a:pt x="82212" y="121580"/>
                      </a:lnTo>
                      <a:lnTo>
                        <a:pt x="0" y="134128"/>
                      </a:lnTo>
                      <a:lnTo>
                        <a:pt x="0" y="12106"/>
                      </a:lnTo>
                      <a:lnTo>
                        <a:pt x="69865" y="1443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Freeform 266"/>
                <p:cNvSpPr/>
                <p:nvPr/>
              </p:nvSpPr>
              <p:spPr>
                <a:xfrm>
                  <a:off x="4260968" y="3236506"/>
                  <a:ext cx="98448" cy="134128"/>
                </a:xfrm>
                <a:custGeom>
                  <a:avLst/>
                  <a:gdLst>
                    <a:gd name="connsiteX0" fmla="*/ 0 w 98448"/>
                    <a:gd name="connsiteY0" fmla="*/ 0 h 134128"/>
                    <a:gd name="connsiteX1" fmla="*/ 28583 w 98448"/>
                    <a:gd name="connsiteY1" fmla="*/ 1443 h 134128"/>
                    <a:gd name="connsiteX2" fmla="*/ 98448 w 98448"/>
                    <a:gd name="connsiteY2" fmla="*/ 12106 h 134128"/>
                    <a:gd name="connsiteX3" fmla="*/ 98448 w 98448"/>
                    <a:gd name="connsiteY3" fmla="*/ 134128 h 134128"/>
                    <a:gd name="connsiteX4" fmla="*/ 16236 w 98448"/>
                    <a:gd name="connsiteY4" fmla="*/ 121580 h 134128"/>
                    <a:gd name="connsiteX5" fmla="*/ 0 w 98448"/>
                    <a:gd name="connsiteY5" fmla="*/ 120760 h 134128"/>
                    <a:gd name="connsiteX6" fmla="*/ 0 w 98448"/>
                    <a:gd name="connsiteY6" fmla="*/ 0 h 134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34128">
                      <a:moveTo>
                        <a:pt x="0" y="0"/>
                      </a:moveTo>
                      <a:lnTo>
                        <a:pt x="28583" y="1443"/>
                      </a:lnTo>
                      <a:lnTo>
                        <a:pt x="98448" y="12106"/>
                      </a:lnTo>
                      <a:lnTo>
                        <a:pt x="98448" y="134128"/>
                      </a:lnTo>
                      <a:lnTo>
                        <a:pt x="16236" y="121580"/>
                      </a:lnTo>
                      <a:lnTo>
                        <a:pt x="0" y="120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Freeform 267"/>
                <p:cNvSpPr/>
                <p:nvPr/>
              </p:nvSpPr>
              <p:spPr>
                <a:xfrm>
                  <a:off x="3881039" y="3252915"/>
                  <a:ext cx="98448" cy="152648"/>
                </a:xfrm>
                <a:custGeom>
                  <a:avLst/>
                  <a:gdLst>
                    <a:gd name="connsiteX0" fmla="*/ 98448 w 98448"/>
                    <a:gd name="connsiteY0" fmla="*/ 0 h 152648"/>
                    <a:gd name="connsiteX1" fmla="*/ 98448 w 98448"/>
                    <a:gd name="connsiteY1" fmla="*/ 124055 h 152648"/>
                    <a:gd name="connsiteX2" fmla="*/ 30123 w 98448"/>
                    <a:gd name="connsiteY2" fmla="*/ 141623 h 152648"/>
                    <a:gd name="connsiteX3" fmla="*/ 0 w 98448"/>
                    <a:gd name="connsiteY3" fmla="*/ 152648 h 152648"/>
                    <a:gd name="connsiteX4" fmla="*/ 0 w 98448"/>
                    <a:gd name="connsiteY4" fmla="*/ 24803 h 152648"/>
                    <a:gd name="connsiteX5" fmla="*/ 93569 w 98448"/>
                    <a:gd name="connsiteY5" fmla="*/ 744 h 152648"/>
                    <a:gd name="connsiteX6" fmla="*/ 98448 w 98448"/>
                    <a:gd name="connsiteY6" fmla="*/ 0 h 152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52648">
                      <a:moveTo>
                        <a:pt x="98448" y="0"/>
                      </a:moveTo>
                      <a:lnTo>
                        <a:pt x="98448" y="124055"/>
                      </a:lnTo>
                      <a:lnTo>
                        <a:pt x="30123" y="141623"/>
                      </a:lnTo>
                      <a:lnTo>
                        <a:pt x="0" y="152648"/>
                      </a:lnTo>
                      <a:lnTo>
                        <a:pt x="0" y="24803"/>
                      </a:lnTo>
                      <a:lnTo>
                        <a:pt x="93569" y="744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Freeform 268"/>
                <p:cNvSpPr/>
                <p:nvPr/>
              </p:nvSpPr>
              <p:spPr>
                <a:xfrm>
                  <a:off x="4387611" y="3252915"/>
                  <a:ext cx="98448" cy="152648"/>
                </a:xfrm>
                <a:custGeom>
                  <a:avLst/>
                  <a:gdLst>
                    <a:gd name="connsiteX0" fmla="*/ 0 w 98448"/>
                    <a:gd name="connsiteY0" fmla="*/ 0 h 152648"/>
                    <a:gd name="connsiteX1" fmla="*/ 4879 w 98448"/>
                    <a:gd name="connsiteY1" fmla="*/ 744 h 152648"/>
                    <a:gd name="connsiteX2" fmla="*/ 98448 w 98448"/>
                    <a:gd name="connsiteY2" fmla="*/ 24803 h 152648"/>
                    <a:gd name="connsiteX3" fmla="*/ 98448 w 98448"/>
                    <a:gd name="connsiteY3" fmla="*/ 152648 h 152648"/>
                    <a:gd name="connsiteX4" fmla="*/ 68325 w 98448"/>
                    <a:gd name="connsiteY4" fmla="*/ 141623 h 152648"/>
                    <a:gd name="connsiteX5" fmla="*/ 0 w 98448"/>
                    <a:gd name="connsiteY5" fmla="*/ 124055 h 152648"/>
                    <a:gd name="connsiteX6" fmla="*/ 0 w 98448"/>
                    <a:gd name="connsiteY6" fmla="*/ 0 h 152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52648">
                      <a:moveTo>
                        <a:pt x="0" y="0"/>
                      </a:moveTo>
                      <a:lnTo>
                        <a:pt x="4879" y="744"/>
                      </a:lnTo>
                      <a:lnTo>
                        <a:pt x="98448" y="24803"/>
                      </a:lnTo>
                      <a:lnTo>
                        <a:pt x="98448" y="152648"/>
                      </a:lnTo>
                      <a:lnTo>
                        <a:pt x="68325" y="141623"/>
                      </a:lnTo>
                      <a:lnTo>
                        <a:pt x="0" y="1240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Freeform 269"/>
                <p:cNvSpPr/>
                <p:nvPr/>
              </p:nvSpPr>
              <p:spPr>
                <a:xfrm>
                  <a:off x="3754396" y="3287408"/>
                  <a:ext cx="98448" cy="172911"/>
                </a:xfrm>
                <a:custGeom>
                  <a:avLst/>
                  <a:gdLst>
                    <a:gd name="connsiteX0" fmla="*/ 98448 w 98448"/>
                    <a:gd name="connsiteY0" fmla="*/ 0 h 172911"/>
                    <a:gd name="connsiteX1" fmla="*/ 98448 w 98448"/>
                    <a:gd name="connsiteY1" fmla="*/ 128476 h 172911"/>
                    <a:gd name="connsiteX2" fmla="*/ 72609 w 98448"/>
                    <a:gd name="connsiteY2" fmla="*/ 137933 h 172911"/>
                    <a:gd name="connsiteX3" fmla="*/ 0 w 98448"/>
                    <a:gd name="connsiteY3" fmla="*/ 172911 h 172911"/>
                    <a:gd name="connsiteX4" fmla="*/ 0 w 98448"/>
                    <a:gd name="connsiteY4" fmla="*/ 38996 h 172911"/>
                    <a:gd name="connsiteX5" fmla="*/ 25603 w 98448"/>
                    <a:gd name="connsiteY5" fmla="*/ 26662 h 172911"/>
                    <a:gd name="connsiteX6" fmla="*/ 98448 w 98448"/>
                    <a:gd name="connsiteY6" fmla="*/ 0 h 172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72911">
                      <a:moveTo>
                        <a:pt x="98448" y="0"/>
                      </a:moveTo>
                      <a:lnTo>
                        <a:pt x="98448" y="128476"/>
                      </a:lnTo>
                      <a:lnTo>
                        <a:pt x="72609" y="137933"/>
                      </a:lnTo>
                      <a:lnTo>
                        <a:pt x="0" y="172911"/>
                      </a:lnTo>
                      <a:lnTo>
                        <a:pt x="0" y="38996"/>
                      </a:lnTo>
                      <a:lnTo>
                        <a:pt x="25603" y="26662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Freeform 270"/>
                <p:cNvSpPr/>
                <p:nvPr/>
              </p:nvSpPr>
              <p:spPr>
                <a:xfrm>
                  <a:off x="4514254" y="3287408"/>
                  <a:ext cx="98448" cy="172911"/>
                </a:xfrm>
                <a:custGeom>
                  <a:avLst/>
                  <a:gdLst>
                    <a:gd name="connsiteX0" fmla="*/ 0 w 98448"/>
                    <a:gd name="connsiteY0" fmla="*/ 0 h 172911"/>
                    <a:gd name="connsiteX1" fmla="*/ 72845 w 98448"/>
                    <a:gd name="connsiteY1" fmla="*/ 26662 h 172911"/>
                    <a:gd name="connsiteX2" fmla="*/ 98448 w 98448"/>
                    <a:gd name="connsiteY2" fmla="*/ 38996 h 172911"/>
                    <a:gd name="connsiteX3" fmla="*/ 98448 w 98448"/>
                    <a:gd name="connsiteY3" fmla="*/ 172911 h 172911"/>
                    <a:gd name="connsiteX4" fmla="*/ 25839 w 98448"/>
                    <a:gd name="connsiteY4" fmla="*/ 137933 h 172911"/>
                    <a:gd name="connsiteX5" fmla="*/ 0 w 98448"/>
                    <a:gd name="connsiteY5" fmla="*/ 128476 h 172911"/>
                    <a:gd name="connsiteX6" fmla="*/ 0 w 98448"/>
                    <a:gd name="connsiteY6" fmla="*/ 0 h 172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72911">
                      <a:moveTo>
                        <a:pt x="0" y="0"/>
                      </a:moveTo>
                      <a:lnTo>
                        <a:pt x="72845" y="26662"/>
                      </a:lnTo>
                      <a:lnTo>
                        <a:pt x="98448" y="38996"/>
                      </a:lnTo>
                      <a:lnTo>
                        <a:pt x="98448" y="172911"/>
                      </a:lnTo>
                      <a:lnTo>
                        <a:pt x="25839" y="137933"/>
                      </a:lnTo>
                      <a:lnTo>
                        <a:pt x="0" y="1284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Freeform 271"/>
                <p:cNvSpPr/>
                <p:nvPr/>
              </p:nvSpPr>
              <p:spPr>
                <a:xfrm>
                  <a:off x="3627753" y="3339986"/>
                  <a:ext cx="98448" cy="205829"/>
                </a:xfrm>
                <a:custGeom>
                  <a:avLst/>
                  <a:gdLst>
                    <a:gd name="connsiteX0" fmla="*/ 98448 w 98448"/>
                    <a:gd name="connsiteY0" fmla="*/ 0 h 205829"/>
                    <a:gd name="connsiteX1" fmla="*/ 98448 w 98448"/>
                    <a:gd name="connsiteY1" fmla="*/ 136523 h 205829"/>
                    <a:gd name="connsiteX2" fmla="*/ 43658 w 98448"/>
                    <a:gd name="connsiteY2" fmla="*/ 169808 h 205829"/>
                    <a:gd name="connsiteX3" fmla="*/ 0 w 98448"/>
                    <a:gd name="connsiteY3" fmla="*/ 205829 h 205829"/>
                    <a:gd name="connsiteX4" fmla="*/ 0 w 98448"/>
                    <a:gd name="connsiteY4" fmla="*/ 55176 h 205829"/>
                    <a:gd name="connsiteX5" fmla="*/ 61619 w 98448"/>
                    <a:gd name="connsiteY5" fmla="*/ 17741 h 205829"/>
                    <a:gd name="connsiteX6" fmla="*/ 98448 w 98448"/>
                    <a:gd name="connsiteY6" fmla="*/ 0 h 205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205829">
                      <a:moveTo>
                        <a:pt x="98448" y="0"/>
                      </a:moveTo>
                      <a:lnTo>
                        <a:pt x="98448" y="136523"/>
                      </a:lnTo>
                      <a:lnTo>
                        <a:pt x="43658" y="169808"/>
                      </a:lnTo>
                      <a:lnTo>
                        <a:pt x="0" y="205829"/>
                      </a:lnTo>
                      <a:lnTo>
                        <a:pt x="0" y="55176"/>
                      </a:lnTo>
                      <a:lnTo>
                        <a:pt x="61619" y="17741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Freeform 272"/>
                <p:cNvSpPr/>
                <p:nvPr/>
              </p:nvSpPr>
              <p:spPr>
                <a:xfrm>
                  <a:off x="4640897" y="3339986"/>
                  <a:ext cx="98448" cy="205829"/>
                </a:xfrm>
                <a:custGeom>
                  <a:avLst/>
                  <a:gdLst>
                    <a:gd name="connsiteX0" fmla="*/ 0 w 98448"/>
                    <a:gd name="connsiteY0" fmla="*/ 0 h 205829"/>
                    <a:gd name="connsiteX1" fmla="*/ 36829 w 98448"/>
                    <a:gd name="connsiteY1" fmla="*/ 17741 h 205829"/>
                    <a:gd name="connsiteX2" fmla="*/ 98448 w 98448"/>
                    <a:gd name="connsiteY2" fmla="*/ 55176 h 205829"/>
                    <a:gd name="connsiteX3" fmla="*/ 98448 w 98448"/>
                    <a:gd name="connsiteY3" fmla="*/ 205829 h 205829"/>
                    <a:gd name="connsiteX4" fmla="*/ 54790 w 98448"/>
                    <a:gd name="connsiteY4" fmla="*/ 169808 h 205829"/>
                    <a:gd name="connsiteX5" fmla="*/ 0 w 98448"/>
                    <a:gd name="connsiteY5" fmla="*/ 136523 h 205829"/>
                    <a:gd name="connsiteX6" fmla="*/ 0 w 98448"/>
                    <a:gd name="connsiteY6" fmla="*/ 0 h 205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205829">
                      <a:moveTo>
                        <a:pt x="0" y="0"/>
                      </a:moveTo>
                      <a:lnTo>
                        <a:pt x="36829" y="17741"/>
                      </a:lnTo>
                      <a:lnTo>
                        <a:pt x="98448" y="55176"/>
                      </a:lnTo>
                      <a:lnTo>
                        <a:pt x="98448" y="205829"/>
                      </a:lnTo>
                      <a:lnTo>
                        <a:pt x="54790" y="169808"/>
                      </a:lnTo>
                      <a:lnTo>
                        <a:pt x="0" y="1365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Freeform 273"/>
                <p:cNvSpPr/>
                <p:nvPr/>
              </p:nvSpPr>
              <p:spPr>
                <a:xfrm>
                  <a:off x="3501110" y="3412898"/>
                  <a:ext cx="98448" cy="250848"/>
                </a:xfrm>
                <a:custGeom>
                  <a:avLst/>
                  <a:gdLst>
                    <a:gd name="connsiteX0" fmla="*/ 98448 w 98448"/>
                    <a:gd name="connsiteY0" fmla="*/ 0 h 250848"/>
                    <a:gd name="connsiteX1" fmla="*/ 98448 w 98448"/>
                    <a:gd name="connsiteY1" fmla="*/ 156180 h 250848"/>
                    <a:gd name="connsiteX2" fmla="*/ 34737 w 98448"/>
                    <a:gd name="connsiteY2" fmla="*/ 208746 h 250848"/>
                    <a:gd name="connsiteX3" fmla="*/ 0 w 98448"/>
                    <a:gd name="connsiteY3" fmla="*/ 250848 h 250848"/>
                    <a:gd name="connsiteX4" fmla="*/ 0 w 98448"/>
                    <a:gd name="connsiteY4" fmla="*/ 77318 h 250848"/>
                    <a:gd name="connsiteX5" fmla="*/ 22970 w 98448"/>
                    <a:gd name="connsiteY5" fmla="*/ 56441 h 250848"/>
                    <a:gd name="connsiteX6" fmla="*/ 98448 w 98448"/>
                    <a:gd name="connsiteY6" fmla="*/ 0 h 250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250848">
                      <a:moveTo>
                        <a:pt x="98448" y="0"/>
                      </a:moveTo>
                      <a:lnTo>
                        <a:pt x="98448" y="156180"/>
                      </a:lnTo>
                      <a:lnTo>
                        <a:pt x="34737" y="208746"/>
                      </a:lnTo>
                      <a:lnTo>
                        <a:pt x="0" y="250848"/>
                      </a:lnTo>
                      <a:lnTo>
                        <a:pt x="0" y="77318"/>
                      </a:lnTo>
                      <a:lnTo>
                        <a:pt x="22970" y="56441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Freeform 274"/>
                <p:cNvSpPr/>
                <p:nvPr/>
              </p:nvSpPr>
              <p:spPr>
                <a:xfrm>
                  <a:off x="4767540" y="3412898"/>
                  <a:ext cx="98448" cy="250848"/>
                </a:xfrm>
                <a:custGeom>
                  <a:avLst/>
                  <a:gdLst>
                    <a:gd name="connsiteX0" fmla="*/ 0 w 98448"/>
                    <a:gd name="connsiteY0" fmla="*/ 0 h 250848"/>
                    <a:gd name="connsiteX1" fmla="*/ 75478 w 98448"/>
                    <a:gd name="connsiteY1" fmla="*/ 56441 h 250848"/>
                    <a:gd name="connsiteX2" fmla="*/ 98448 w 98448"/>
                    <a:gd name="connsiteY2" fmla="*/ 77318 h 250848"/>
                    <a:gd name="connsiteX3" fmla="*/ 98448 w 98448"/>
                    <a:gd name="connsiteY3" fmla="*/ 250848 h 250848"/>
                    <a:gd name="connsiteX4" fmla="*/ 63711 w 98448"/>
                    <a:gd name="connsiteY4" fmla="*/ 208746 h 250848"/>
                    <a:gd name="connsiteX5" fmla="*/ 0 w 98448"/>
                    <a:gd name="connsiteY5" fmla="*/ 156180 h 250848"/>
                    <a:gd name="connsiteX6" fmla="*/ 0 w 98448"/>
                    <a:gd name="connsiteY6" fmla="*/ 0 h 250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250848">
                      <a:moveTo>
                        <a:pt x="0" y="0"/>
                      </a:moveTo>
                      <a:lnTo>
                        <a:pt x="75478" y="56441"/>
                      </a:lnTo>
                      <a:lnTo>
                        <a:pt x="98448" y="77318"/>
                      </a:lnTo>
                      <a:lnTo>
                        <a:pt x="98448" y="250848"/>
                      </a:lnTo>
                      <a:lnTo>
                        <a:pt x="63711" y="208746"/>
                      </a:lnTo>
                      <a:lnTo>
                        <a:pt x="0" y="1561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Freeform 275"/>
                <p:cNvSpPr/>
                <p:nvPr/>
              </p:nvSpPr>
              <p:spPr>
                <a:xfrm>
                  <a:off x="3374467" y="3515842"/>
                  <a:ext cx="98448" cy="324463"/>
                </a:xfrm>
                <a:custGeom>
                  <a:avLst/>
                  <a:gdLst>
                    <a:gd name="connsiteX0" fmla="*/ 98448 w 98448"/>
                    <a:gd name="connsiteY0" fmla="*/ 0 h 324463"/>
                    <a:gd name="connsiteX1" fmla="*/ 98448 w 98448"/>
                    <a:gd name="connsiteY1" fmla="*/ 182077 h 324463"/>
                    <a:gd name="connsiteX2" fmla="*/ 49529 w 98448"/>
                    <a:gd name="connsiteY2" fmla="*/ 241367 h 324463"/>
                    <a:gd name="connsiteX3" fmla="*/ 3648 w 98448"/>
                    <a:gd name="connsiteY3" fmla="*/ 316890 h 324463"/>
                    <a:gd name="connsiteX4" fmla="*/ 0 w 98448"/>
                    <a:gd name="connsiteY4" fmla="*/ 324463 h 324463"/>
                    <a:gd name="connsiteX5" fmla="*/ 0 w 98448"/>
                    <a:gd name="connsiteY5" fmla="*/ 106172 h 324463"/>
                    <a:gd name="connsiteX6" fmla="*/ 9075 w 98448"/>
                    <a:gd name="connsiteY6" fmla="*/ 94036 h 324463"/>
                    <a:gd name="connsiteX7" fmla="*/ 75989 w 98448"/>
                    <a:gd name="connsiteY7" fmla="*/ 20412 h 324463"/>
                    <a:gd name="connsiteX8" fmla="*/ 98448 w 98448"/>
                    <a:gd name="connsiteY8" fmla="*/ 0 h 324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448" h="324463">
                      <a:moveTo>
                        <a:pt x="98448" y="0"/>
                      </a:moveTo>
                      <a:lnTo>
                        <a:pt x="98448" y="182077"/>
                      </a:lnTo>
                      <a:lnTo>
                        <a:pt x="49529" y="241367"/>
                      </a:lnTo>
                      <a:cubicBezTo>
                        <a:pt x="33069" y="265732"/>
                        <a:pt x="17749" y="290932"/>
                        <a:pt x="3648" y="316890"/>
                      </a:cubicBezTo>
                      <a:lnTo>
                        <a:pt x="0" y="324463"/>
                      </a:lnTo>
                      <a:lnTo>
                        <a:pt x="0" y="106172"/>
                      </a:lnTo>
                      <a:lnTo>
                        <a:pt x="9075" y="94036"/>
                      </a:lnTo>
                      <a:cubicBezTo>
                        <a:pt x="30204" y="68434"/>
                        <a:pt x="52537" y="43864"/>
                        <a:pt x="75989" y="20412"/>
                      </a:cubicBez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Freeform 276"/>
                <p:cNvSpPr/>
                <p:nvPr/>
              </p:nvSpPr>
              <p:spPr>
                <a:xfrm>
                  <a:off x="4894183" y="3515842"/>
                  <a:ext cx="98448" cy="324463"/>
                </a:xfrm>
                <a:custGeom>
                  <a:avLst/>
                  <a:gdLst>
                    <a:gd name="connsiteX0" fmla="*/ 0 w 98448"/>
                    <a:gd name="connsiteY0" fmla="*/ 0 h 324463"/>
                    <a:gd name="connsiteX1" fmla="*/ 22459 w 98448"/>
                    <a:gd name="connsiteY1" fmla="*/ 20412 h 324463"/>
                    <a:gd name="connsiteX2" fmla="*/ 89373 w 98448"/>
                    <a:gd name="connsiteY2" fmla="*/ 94036 h 324463"/>
                    <a:gd name="connsiteX3" fmla="*/ 98448 w 98448"/>
                    <a:gd name="connsiteY3" fmla="*/ 106172 h 324463"/>
                    <a:gd name="connsiteX4" fmla="*/ 98448 w 98448"/>
                    <a:gd name="connsiteY4" fmla="*/ 324463 h 324463"/>
                    <a:gd name="connsiteX5" fmla="*/ 94800 w 98448"/>
                    <a:gd name="connsiteY5" fmla="*/ 316890 h 324463"/>
                    <a:gd name="connsiteX6" fmla="*/ 48919 w 98448"/>
                    <a:gd name="connsiteY6" fmla="*/ 241367 h 324463"/>
                    <a:gd name="connsiteX7" fmla="*/ 0 w 98448"/>
                    <a:gd name="connsiteY7" fmla="*/ 182077 h 324463"/>
                    <a:gd name="connsiteX8" fmla="*/ 0 w 98448"/>
                    <a:gd name="connsiteY8" fmla="*/ 0 h 324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448" h="324463">
                      <a:moveTo>
                        <a:pt x="0" y="0"/>
                      </a:moveTo>
                      <a:lnTo>
                        <a:pt x="22459" y="20412"/>
                      </a:lnTo>
                      <a:cubicBezTo>
                        <a:pt x="45911" y="43864"/>
                        <a:pt x="68245" y="68434"/>
                        <a:pt x="89373" y="94036"/>
                      </a:cubicBezTo>
                      <a:lnTo>
                        <a:pt x="98448" y="106172"/>
                      </a:lnTo>
                      <a:lnTo>
                        <a:pt x="98448" y="324463"/>
                      </a:lnTo>
                      <a:lnTo>
                        <a:pt x="94800" y="316890"/>
                      </a:lnTo>
                      <a:cubicBezTo>
                        <a:pt x="80699" y="290932"/>
                        <a:pt x="65380" y="265732"/>
                        <a:pt x="48919" y="241367"/>
                      </a:cubicBezTo>
                      <a:lnTo>
                        <a:pt x="0" y="1820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8" name="Freeform 248"/>
              <p:cNvSpPr/>
              <p:nvPr/>
            </p:nvSpPr>
            <p:spPr>
              <a:xfrm>
                <a:off x="3146800" y="3659717"/>
                <a:ext cx="199472" cy="1219255"/>
              </a:xfrm>
              <a:custGeom>
                <a:avLst/>
                <a:gdLst>
                  <a:gd name="connsiteX0" fmla="*/ 199473 w 199473"/>
                  <a:gd name="connsiteY0" fmla="*/ 0 h 1219257"/>
                  <a:gd name="connsiteX1" fmla="*/ 199473 w 199473"/>
                  <a:gd name="connsiteY1" fmla="*/ 239116 h 1219257"/>
                  <a:gd name="connsiteX2" fmla="*/ 192744 w 199473"/>
                  <a:gd name="connsiteY2" fmla="*/ 253084 h 1219257"/>
                  <a:gd name="connsiteX3" fmla="*/ 120761 w 199473"/>
                  <a:gd name="connsiteY3" fmla="*/ 609628 h 1219257"/>
                  <a:gd name="connsiteX4" fmla="*/ 192744 w 199473"/>
                  <a:gd name="connsiteY4" fmla="*/ 966172 h 1219257"/>
                  <a:gd name="connsiteX5" fmla="*/ 199473 w 199473"/>
                  <a:gd name="connsiteY5" fmla="*/ 980141 h 1219257"/>
                  <a:gd name="connsiteX6" fmla="*/ 199473 w 199473"/>
                  <a:gd name="connsiteY6" fmla="*/ 1219257 h 1219257"/>
                  <a:gd name="connsiteX7" fmla="*/ 177061 w 199473"/>
                  <a:gd name="connsiteY7" fmla="*/ 1189285 h 1219257"/>
                  <a:gd name="connsiteX8" fmla="*/ 0 w 199473"/>
                  <a:gd name="connsiteY8" fmla="*/ 609628 h 1219257"/>
                  <a:gd name="connsiteX9" fmla="*/ 177061 w 199473"/>
                  <a:gd name="connsiteY9" fmla="*/ 29971 h 1219257"/>
                  <a:gd name="connsiteX10" fmla="*/ 199473 w 199473"/>
                  <a:gd name="connsiteY10" fmla="*/ 0 h 121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9473" h="1219257">
                    <a:moveTo>
                      <a:pt x="199473" y="0"/>
                    </a:moveTo>
                    <a:lnTo>
                      <a:pt x="199473" y="239116"/>
                    </a:lnTo>
                    <a:lnTo>
                      <a:pt x="192744" y="253084"/>
                    </a:lnTo>
                    <a:cubicBezTo>
                      <a:pt x="146392" y="362671"/>
                      <a:pt x="120761" y="483156"/>
                      <a:pt x="120761" y="609628"/>
                    </a:cubicBezTo>
                    <a:cubicBezTo>
                      <a:pt x="120761" y="736100"/>
                      <a:pt x="146392" y="856585"/>
                      <a:pt x="192744" y="966172"/>
                    </a:cubicBezTo>
                    <a:lnTo>
                      <a:pt x="199473" y="980141"/>
                    </a:lnTo>
                    <a:lnTo>
                      <a:pt x="199473" y="1219257"/>
                    </a:lnTo>
                    <a:lnTo>
                      <a:pt x="177061" y="1189285"/>
                    </a:lnTo>
                    <a:cubicBezTo>
                      <a:pt x="65274" y="1023819"/>
                      <a:pt x="0" y="824346"/>
                      <a:pt x="0" y="609628"/>
                    </a:cubicBezTo>
                    <a:cubicBezTo>
                      <a:pt x="0" y="394910"/>
                      <a:pt x="65274" y="195438"/>
                      <a:pt x="177061" y="29971"/>
                    </a:cubicBezTo>
                    <a:lnTo>
                      <a:pt x="199473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249"/>
              <p:cNvSpPr/>
              <p:nvPr/>
            </p:nvSpPr>
            <p:spPr>
              <a:xfrm>
                <a:off x="5020827" y="3659717"/>
                <a:ext cx="199472" cy="1219255"/>
              </a:xfrm>
              <a:custGeom>
                <a:avLst/>
                <a:gdLst>
                  <a:gd name="connsiteX0" fmla="*/ 0 w 199473"/>
                  <a:gd name="connsiteY0" fmla="*/ 0 h 1219257"/>
                  <a:gd name="connsiteX1" fmla="*/ 22412 w 199473"/>
                  <a:gd name="connsiteY1" fmla="*/ 29971 h 1219257"/>
                  <a:gd name="connsiteX2" fmla="*/ 199473 w 199473"/>
                  <a:gd name="connsiteY2" fmla="*/ 609628 h 1219257"/>
                  <a:gd name="connsiteX3" fmla="*/ 22412 w 199473"/>
                  <a:gd name="connsiteY3" fmla="*/ 1189285 h 1219257"/>
                  <a:gd name="connsiteX4" fmla="*/ 0 w 199473"/>
                  <a:gd name="connsiteY4" fmla="*/ 1219257 h 1219257"/>
                  <a:gd name="connsiteX5" fmla="*/ 0 w 199473"/>
                  <a:gd name="connsiteY5" fmla="*/ 980141 h 1219257"/>
                  <a:gd name="connsiteX6" fmla="*/ 6729 w 199473"/>
                  <a:gd name="connsiteY6" fmla="*/ 966172 h 1219257"/>
                  <a:gd name="connsiteX7" fmla="*/ 78712 w 199473"/>
                  <a:gd name="connsiteY7" fmla="*/ 609628 h 1219257"/>
                  <a:gd name="connsiteX8" fmla="*/ 6729 w 199473"/>
                  <a:gd name="connsiteY8" fmla="*/ 253084 h 1219257"/>
                  <a:gd name="connsiteX9" fmla="*/ 0 w 199473"/>
                  <a:gd name="connsiteY9" fmla="*/ 239116 h 1219257"/>
                  <a:gd name="connsiteX10" fmla="*/ 0 w 199473"/>
                  <a:gd name="connsiteY10" fmla="*/ 0 h 121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9473" h="1219257">
                    <a:moveTo>
                      <a:pt x="0" y="0"/>
                    </a:moveTo>
                    <a:lnTo>
                      <a:pt x="22412" y="29971"/>
                    </a:lnTo>
                    <a:cubicBezTo>
                      <a:pt x="134199" y="195438"/>
                      <a:pt x="199473" y="394910"/>
                      <a:pt x="199473" y="609628"/>
                    </a:cubicBezTo>
                    <a:cubicBezTo>
                      <a:pt x="199473" y="824346"/>
                      <a:pt x="134199" y="1023819"/>
                      <a:pt x="22412" y="1189285"/>
                    </a:cubicBezTo>
                    <a:lnTo>
                      <a:pt x="0" y="1219257"/>
                    </a:lnTo>
                    <a:lnTo>
                      <a:pt x="0" y="980141"/>
                    </a:lnTo>
                    <a:lnTo>
                      <a:pt x="6729" y="966172"/>
                    </a:lnTo>
                    <a:cubicBezTo>
                      <a:pt x="53081" y="856585"/>
                      <a:pt x="78712" y="736100"/>
                      <a:pt x="78712" y="609628"/>
                    </a:cubicBezTo>
                    <a:cubicBezTo>
                      <a:pt x="78712" y="483156"/>
                      <a:pt x="53081" y="362671"/>
                      <a:pt x="6729" y="253084"/>
                    </a:cubicBezTo>
                    <a:lnTo>
                      <a:pt x="0" y="2391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0" name="Group 250"/>
              <p:cNvGrpSpPr/>
              <p:nvPr/>
            </p:nvGrpSpPr>
            <p:grpSpPr>
              <a:xfrm>
                <a:off x="3374467" y="4698390"/>
                <a:ext cx="1618164" cy="607706"/>
                <a:chOff x="3374467" y="4698389"/>
                <a:chExt cx="1618164" cy="607707"/>
              </a:xfrm>
              <a:grpFill/>
            </p:grpSpPr>
            <p:sp>
              <p:nvSpPr>
                <p:cNvPr id="51" name="Freeform 251"/>
                <p:cNvSpPr/>
                <p:nvPr/>
              </p:nvSpPr>
              <p:spPr>
                <a:xfrm>
                  <a:off x="3374467" y="4698389"/>
                  <a:ext cx="98448" cy="324463"/>
                </a:xfrm>
                <a:custGeom>
                  <a:avLst/>
                  <a:gdLst>
                    <a:gd name="connsiteX0" fmla="*/ 0 w 98448"/>
                    <a:gd name="connsiteY0" fmla="*/ 0 h 324463"/>
                    <a:gd name="connsiteX1" fmla="*/ 3648 w 98448"/>
                    <a:gd name="connsiteY1" fmla="*/ 7573 h 324463"/>
                    <a:gd name="connsiteX2" fmla="*/ 49529 w 98448"/>
                    <a:gd name="connsiteY2" fmla="*/ 83096 h 324463"/>
                    <a:gd name="connsiteX3" fmla="*/ 98448 w 98448"/>
                    <a:gd name="connsiteY3" fmla="*/ 142386 h 324463"/>
                    <a:gd name="connsiteX4" fmla="*/ 98448 w 98448"/>
                    <a:gd name="connsiteY4" fmla="*/ 324463 h 324463"/>
                    <a:gd name="connsiteX5" fmla="*/ 75989 w 98448"/>
                    <a:gd name="connsiteY5" fmla="*/ 304051 h 324463"/>
                    <a:gd name="connsiteX6" fmla="*/ 9075 w 98448"/>
                    <a:gd name="connsiteY6" fmla="*/ 230427 h 324463"/>
                    <a:gd name="connsiteX7" fmla="*/ 0 w 98448"/>
                    <a:gd name="connsiteY7" fmla="*/ 218291 h 324463"/>
                    <a:gd name="connsiteX8" fmla="*/ 0 w 98448"/>
                    <a:gd name="connsiteY8" fmla="*/ 0 h 324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448" h="324463">
                      <a:moveTo>
                        <a:pt x="0" y="0"/>
                      </a:moveTo>
                      <a:lnTo>
                        <a:pt x="3648" y="7573"/>
                      </a:lnTo>
                      <a:cubicBezTo>
                        <a:pt x="17749" y="33531"/>
                        <a:pt x="33069" y="58731"/>
                        <a:pt x="49529" y="83096"/>
                      </a:cubicBezTo>
                      <a:lnTo>
                        <a:pt x="98448" y="142386"/>
                      </a:lnTo>
                      <a:lnTo>
                        <a:pt x="98448" y="324463"/>
                      </a:lnTo>
                      <a:lnTo>
                        <a:pt x="75989" y="304051"/>
                      </a:lnTo>
                      <a:cubicBezTo>
                        <a:pt x="52537" y="280599"/>
                        <a:pt x="30204" y="256029"/>
                        <a:pt x="9075" y="230427"/>
                      </a:cubicBezTo>
                      <a:lnTo>
                        <a:pt x="0" y="2182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Freeform 252"/>
                <p:cNvSpPr/>
                <p:nvPr/>
              </p:nvSpPr>
              <p:spPr>
                <a:xfrm>
                  <a:off x="4894183" y="4698389"/>
                  <a:ext cx="98448" cy="324463"/>
                </a:xfrm>
                <a:custGeom>
                  <a:avLst/>
                  <a:gdLst>
                    <a:gd name="connsiteX0" fmla="*/ 98448 w 98448"/>
                    <a:gd name="connsiteY0" fmla="*/ 0 h 324463"/>
                    <a:gd name="connsiteX1" fmla="*/ 98448 w 98448"/>
                    <a:gd name="connsiteY1" fmla="*/ 218291 h 324463"/>
                    <a:gd name="connsiteX2" fmla="*/ 89373 w 98448"/>
                    <a:gd name="connsiteY2" fmla="*/ 230427 h 324463"/>
                    <a:gd name="connsiteX3" fmla="*/ 22459 w 98448"/>
                    <a:gd name="connsiteY3" fmla="*/ 304051 h 324463"/>
                    <a:gd name="connsiteX4" fmla="*/ 0 w 98448"/>
                    <a:gd name="connsiteY4" fmla="*/ 324463 h 324463"/>
                    <a:gd name="connsiteX5" fmla="*/ 0 w 98448"/>
                    <a:gd name="connsiteY5" fmla="*/ 142386 h 324463"/>
                    <a:gd name="connsiteX6" fmla="*/ 48919 w 98448"/>
                    <a:gd name="connsiteY6" fmla="*/ 83096 h 324463"/>
                    <a:gd name="connsiteX7" fmla="*/ 94800 w 98448"/>
                    <a:gd name="connsiteY7" fmla="*/ 7573 h 324463"/>
                    <a:gd name="connsiteX8" fmla="*/ 98448 w 98448"/>
                    <a:gd name="connsiteY8" fmla="*/ 0 h 324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448" h="324463">
                      <a:moveTo>
                        <a:pt x="98448" y="0"/>
                      </a:moveTo>
                      <a:lnTo>
                        <a:pt x="98448" y="218291"/>
                      </a:lnTo>
                      <a:lnTo>
                        <a:pt x="89373" y="230427"/>
                      </a:lnTo>
                      <a:cubicBezTo>
                        <a:pt x="68245" y="256029"/>
                        <a:pt x="45911" y="280599"/>
                        <a:pt x="22459" y="304051"/>
                      </a:cubicBezTo>
                      <a:lnTo>
                        <a:pt x="0" y="324463"/>
                      </a:lnTo>
                      <a:lnTo>
                        <a:pt x="0" y="142386"/>
                      </a:lnTo>
                      <a:lnTo>
                        <a:pt x="48919" y="83096"/>
                      </a:lnTo>
                      <a:cubicBezTo>
                        <a:pt x="65380" y="58731"/>
                        <a:pt x="80699" y="33531"/>
                        <a:pt x="94800" y="7573"/>
                      </a:cubicBez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Freeform 253"/>
                <p:cNvSpPr/>
                <p:nvPr/>
              </p:nvSpPr>
              <p:spPr>
                <a:xfrm>
                  <a:off x="3501110" y="4874948"/>
                  <a:ext cx="98448" cy="250847"/>
                </a:xfrm>
                <a:custGeom>
                  <a:avLst/>
                  <a:gdLst>
                    <a:gd name="connsiteX0" fmla="*/ 0 w 98448"/>
                    <a:gd name="connsiteY0" fmla="*/ 0 h 250847"/>
                    <a:gd name="connsiteX1" fmla="*/ 34737 w 98448"/>
                    <a:gd name="connsiteY1" fmla="*/ 42101 h 250847"/>
                    <a:gd name="connsiteX2" fmla="*/ 98448 w 98448"/>
                    <a:gd name="connsiteY2" fmla="*/ 94668 h 250847"/>
                    <a:gd name="connsiteX3" fmla="*/ 98448 w 98448"/>
                    <a:gd name="connsiteY3" fmla="*/ 250847 h 250847"/>
                    <a:gd name="connsiteX4" fmla="*/ 22970 w 98448"/>
                    <a:gd name="connsiteY4" fmla="*/ 194406 h 250847"/>
                    <a:gd name="connsiteX5" fmla="*/ 0 w 98448"/>
                    <a:gd name="connsiteY5" fmla="*/ 173530 h 250847"/>
                    <a:gd name="connsiteX6" fmla="*/ 0 w 98448"/>
                    <a:gd name="connsiteY6" fmla="*/ 0 h 250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250847">
                      <a:moveTo>
                        <a:pt x="0" y="0"/>
                      </a:moveTo>
                      <a:lnTo>
                        <a:pt x="34737" y="42101"/>
                      </a:lnTo>
                      <a:lnTo>
                        <a:pt x="98448" y="94668"/>
                      </a:lnTo>
                      <a:lnTo>
                        <a:pt x="98448" y="250847"/>
                      </a:lnTo>
                      <a:lnTo>
                        <a:pt x="22970" y="194406"/>
                      </a:lnTo>
                      <a:lnTo>
                        <a:pt x="0" y="1735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Freeform 254"/>
                <p:cNvSpPr/>
                <p:nvPr/>
              </p:nvSpPr>
              <p:spPr>
                <a:xfrm>
                  <a:off x="4767540" y="4874948"/>
                  <a:ext cx="98448" cy="250847"/>
                </a:xfrm>
                <a:custGeom>
                  <a:avLst/>
                  <a:gdLst>
                    <a:gd name="connsiteX0" fmla="*/ 98448 w 98448"/>
                    <a:gd name="connsiteY0" fmla="*/ 0 h 250847"/>
                    <a:gd name="connsiteX1" fmla="*/ 98448 w 98448"/>
                    <a:gd name="connsiteY1" fmla="*/ 173530 h 250847"/>
                    <a:gd name="connsiteX2" fmla="*/ 75478 w 98448"/>
                    <a:gd name="connsiteY2" fmla="*/ 194406 h 250847"/>
                    <a:gd name="connsiteX3" fmla="*/ 0 w 98448"/>
                    <a:gd name="connsiteY3" fmla="*/ 250847 h 250847"/>
                    <a:gd name="connsiteX4" fmla="*/ 0 w 98448"/>
                    <a:gd name="connsiteY4" fmla="*/ 94668 h 250847"/>
                    <a:gd name="connsiteX5" fmla="*/ 63711 w 98448"/>
                    <a:gd name="connsiteY5" fmla="*/ 42101 h 250847"/>
                    <a:gd name="connsiteX6" fmla="*/ 98448 w 98448"/>
                    <a:gd name="connsiteY6" fmla="*/ 0 h 250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250847">
                      <a:moveTo>
                        <a:pt x="98448" y="0"/>
                      </a:moveTo>
                      <a:lnTo>
                        <a:pt x="98448" y="173530"/>
                      </a:lnTo>
                      <a:lnTo>
                        <a:pt x="75478" y="194406"/>
                      </a:lnTo>
                      <a:lnTo>
                        <a:pt x="0" y="250847"/>
                      </a:lnTo>
                      <a:lnTo>
                        <a:pt x="0" y="94668"/>
                      </a:lnTo>
                      <a:lnTo>
                        <a:pt x="63711" y="42101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Freeform 255"/>
                <p:cNvSpPr/>
                <p:nvPr/>
              </p:nvSpPr>
              <p:spPr>
                <a:xfrm>
                  <a:off x="3627753" y="4992878"/>
                  <a:ext cx="98448" cy="205830"/>
                </a:xfrm>
                <a:custGeom>
                  <a:avLst/>
                  <a:gdLst>
                    <a:gd name="connsiteX0" fmla="*/ 0 w 98448"/>
                    <a:gd name="connsiteY0" fmla="*/ 0 h 205830"/>
                    <a:gd name="connsiteX1" fmla="*/ 43658 w 98448"/>
                    <a:gd name="connsiteY1" fmla="*/ 36021 h 205830"/>
                    <a:gd name="connsiteX2" fmla="*/ 98448 w 98448"/>
                    <a:gd name="connsiteY2" fmla="*/ 69307 h 205830"/>
                    <a:gd name="connsiteX3" fmla="*/ 98448 w 98448"/>
                    <a:gd name="connsiteY3" fmla="*/ 205830 h 205830"/>
                    <a:gd name="connsiteX4" fmla="*/ 61619 w 98448"/>
                    <a:gd name="connsiteY4" fmla="*/ 188088 h 205830"/>
                    <a:gd name="connsiteX5" fmla="*/ 0 w 98448"/>
                    <a:gd name="connsiteY5" fmla="*/ 150653 h 205830"/>
                    <a:gd name="connsiteX6" fmla="*/ 0 w 98448"/>
                    <a:gd name="connsiteY6" fmla="*/ 0 h 20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205830">
                      <a:moveTo>
                        <a:pt x="0" y="0"/>
                      </a:moveTo>
                      <a:lnTo>
                        <a:pt x="43658" y="36021"/>
                      </a:lnTo>
                      <a:lnTo>
                        <a:pt x="98448" y="69307"/>
                      </a:lnTo>
                      <a:lnTo>
                        <a:pt x="98448" y="205830"/>
                      </a:lnTo>
                      <a:lnTo>
                        <a:pt x="61619" y="188088"/>
                      </a:lnTo>
                      <a:lnTo>
                        <a:pt x="0" y="1506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Freeform 256"/>
                <p:cNvSpPr/>
                <p:nvPr/>
              </p:nvSpPr>
              <p:spPr>
                <a:xfrm>
                  <a:off x="4640897" y="4992878"/>
                  <a:ext cx="98448" cy="205830"/>
                </a:xfrm>
                <a:custGeom>
                  <a:avLst/>
                  <a:gdLst>
                    <a:gd name="connsiteX0" fmla="*/ 98448 w 98448"/>
                    <a:gd name="connsiteY0" fmla="*/ 0 h 205830"/>
                    <a:gd name="connsiteX1" fmla="*/ 98448 w 98448"/>
                    <a:gd name="connsiteY1" fmla="*/ 150653 h 205830"/>
                    <a:gd name="connsiteX2" fmla="*/ 36829 w 98448"/>
                    <a:gd name="connsiteY2" fmla="*/ 188088 h 205830"/>
                    <a:gd name="connsiteX3" fmla="*/ 0 w 98448"/>
                    <a:gd name="connsiteY3" fmla="*/ 205830 h 205830"/>
                    <a:gd name="connsiteX4" fmla="*/ 0 w 98448"/>
                    <a:gd name="connsiteY4" fmla="*/ 69307 h 205830"/>
                    <a:gd name="connsiteX5" fmla="*/ 54790 w 98448"/>
                    <a:gd name="connsiteY5" fmla="*/ 36021 h 205830"/>
                    <a:gd name="connsiteX6" fmla="*/ 98448 w 98448"/>
                    <a:gd name="connsiteY6" fmla="*/ 0 h 20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205830">
                      <a:moveTo>
                        <a:pt x="98448" y="0"/>
                      </a:moveTo>
                      <a:lnTo>
                        <a:pt x="98448" y="150653"/>
                      </a:lnTo>
                      <a:lnTo>
                        <a:pt x="36829" y="188088"/>
                      </a:lnTo>
                      <a:lnTo>
                        <a:pt x="0" y="205830"/>
                      </a:lnTo>
                      <a:lnTo>
                        <a:pt x="0" y="69307"/>
                      </a:lnTo>
                      <a:lnTo>
                        <a:pt x="54790" y="36021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Freeform 257"/>
                <p:cNvSpPr/>
                <p:nvPr/>
              </p:nvSpPr>
              <p:spPr>
                <a:xfrm>
                  <a:off x="3754396" y="5078375"/>
                  <a:ext cx="98448" cy="172910"/>
                </a:xfrm>
                <a:custGeom>
                  <a:avLst/>
                  <a:gdLst>
                    <a:gd name="connsiteX0" fmla="*/ 0 w 98448"/>
                    <a:gd name="connsiteY0" fmla="*/ 0 h 172910"/>
                    <a:gd name="connsiteX1" fmla="*/ 72609 w 98448"/>
                    <a:gd name="connsiteY1" fmla="*/ 34977 h 172910"/>
                    <a:gd name="connsiteX2" fmla="*/ 98448 w 98448"/>
                    <a:gd name="connsiteY2" fmla="*/ 44434 h 172910"/>
                    <a:gd name="connsiteX3" fmla="*/ 98448 w 98448"/>
                    <a:gd name="connsiteY3" fmla="*/ 172910 h 172910"/>
                    <a:gd name="connsiteX4" fmla="*/ 25603 w 98448"/>
                    <a:gd name="connsiteY4" fmla="*/ 146248 h 172910"/>
                    <a:gd name="connsiteX5" fmla="*/ 0 w 98448"/>
                    <a:gd name="connsiteY5" fmla="*/ 133915 h 172910"/>
                    <a:gd name="connsiteX6" fmla="*/ 0 w 98448"/>
                    <a:gd name="connsiteY6" fmla="*/ 0 h 172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72910">
                      <a:moveTo>
                        <a:pt x="0" y="0"/>
                      </a:moveTo>
                      <a:lnTo>
                        <a:pt x="72609" y="34977"/>
                      </a:lnTo>
                      <a:lnTo>
                        <a:pt x="98448" y="44434"/>
                      </a:lnTo>
                      <a:lnTo>
                        <a:pt x="98448" y="172910"/>
                      </a:lnTo>
                      <a:lnTo>
                        <a:pt x="25603" y="146248"/>
                      </a:lnTo>
                      <a:lnTo>
                        <a:pt x="0" y="1339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Freeform 258"/>
                <p:cNvSpPr/>
                <p:nvPr/>
              </p:nvSpPr>
              <p:spPr>
                <a:xfrm>
                  <a:off x="4514254" y="5078375"/>
                  <a:ext cx="98448" cy="172910"/>
                </a:xfrm>
                <a:custGeom>
                  <a:avLst/>
                  <a:gdLst>
                    <a:gd name="connsiteX0" fmla="*/ 98448 w 98448"/>
                    <a:gd name="connsiteY0" fmla="*/ 0 h 172910"/>
                    <a:gd name="connsiteX1" fmla="*/ 98448 w 98448"/>
                    <a:gd name="connsiteY1" fmla="*/ 133915 h 172910"/>
                    <a:gd name="connsiteX2" fmla="*/ 72845 w 98448"/>
                    <a:gd name="connsiteY2" fmla="*/ 146248 h 172910"/>
                    <a:gd name="connsiteX3" fmla="*/ 0 w 98448"/>
                    <a:gd name="connsiteY3" fmla="*/ 172910 h 172910"/>
                    <a:gd name="connsiteX4" fmla="*/ 0 w 98448"/>
                    <a:gd name="connsiteY4" fmla="*/ 44434 h 172910"/>
                    <a:gd name="connsiteX5" fmla="*/ 25839 w 98448"/>
                    <a:gd name="connsiteY5" fmla="*/ 34977 h 172910"/>
                    <a:gd name="connsiteX6" fmla="*/ 98448 w 98448"/>
                    <a:gd name="connsiteY6" fmla="*/ 0 h 172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72910">
                      <a:moveTo>
                        <a:pt x="98448" y="0"/>
                      </a:moveTo>
                      <a:lnTo>
                        <a:pt x="98448" y="133915"/>
                      </a:lnTo>
                      <a:lnTo>
                        <a:pt x="72845" y="146248"/>
                      </a:lnTo>
                      <a:lnTo>
                        <a:pt x="0" y="172910"/>
                      </a:lnTo>
                      <a:lnTo>
                        <a:pt x="0" y="44434"/>
                      </a:lnTo>
                      <a:lnTo>
                        <a:pt x="25839" y="34977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Freeform 259"/>
                <p:cNvSpPr/>
                <p:nvPr/>
              </p:nvSpPr>
              <p:spPr>
                <a:xfrm>
                  <a:off x="3881039" y="5133130"/>
                  <a:ext cx="98448" cy="152649"/>
                </a:xfrm>
                <a:custGeom>
                  <a:avLst/>
                  <a:gdLst>
                    <a:gd name="connsiteX0" fmla="*/ 0 w 98448"/>
                    <a:gd name="connsiteY0" fmla="*/ 0 h 152649"/>
                    <a:gd name="connsiteX1" fmla="*/ 30123 w 98448"/>
                    <a:gd name="connsiteY1" fmla="*/ 11025 h 152649"/>
                    <a:gd name="connsiteX2" fmla="*/ 98448 w 98448"/>
                    <a:gd name="connsiteY2" fmla="*/ 28593 h 152649"/>
                    <a:gd name="connsiteX3" fmla="*/ 98448 w 98448"/>
                    <a:gd name="connsiteY3" fmla="*/ 152649 h 152649"/>
                    <a:gd name="connsiteX4" fmla="*/ 93569 w 98448"/>
                    <a:gd name="connsiteY4" fmla="*/ 151904 h 152649"/>
                    <a:gd name="connsiteX5" fmla="*/ 0 w 98448"/>
                    <a:gd name="connsiteY5" fmla="*/ 127845 h 152649"/>
                    <a:gd name="connsiteX6" fmla="*/ 0 w 98448"/>
                    <a:gd name="connsiteY6" fmla="*/ 0 h 152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52649">
                      <a:moveTo>
                        <a:pt x="0" y="0"/>
                      </a:moveTo>
                      <a:lnTo>
                        <a:pt x="30123" y="11025"/>
                      </a:lnTo>
                      <a:lnTo>
                        <a:pt x="98448" y="28593"/>
                      </a:lnTo>
                      <a:lnTo>
                        <a:pt x="98448" y="152649"/>
                      </a:lnTo>
                      <a:lnTo>
                        <a:pt x="93569" y="151904"/>
                      </a:lnTo>
                      <a:lnTo>
                        <a:pt x="0" y="1278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Freeform 260"/>
                <p:cNvSpPr/>
                <p:nvPr/>
              </p:nvSpPr>
              <p:spPr>
                <a:xfrm>
                  <a:off x="4387611" y="5133130"/>
                  <a:ext cx="98448" cy="152649"/>
                </a:xfrm>
                <a:custGeom>
                  <a:avLst/>
                  <a:gdLst>
                    <a:gd name="connsiteX0" fmla="*/ 98448 w 98448"/>
                    <a:gd name="connsiteY0" fmla="*/ 0 h 152649"/>
                    <a:gd name="connsiteX1" fmla="*/ 98448 w 98448"/>
                    <a:gd name="connsiteY1" fmla="*/ 127845 h 152649"/>
                    <a:gd name="connsiteX2" fmla="*/ 4879 w 98448"/>
                    <a:gd name="connsiteY2" fmla="*/ 151904 h 152649"/>
                    <a:gd name="connsiteX3" fmla="*/ 0 w 98448"/>
                    <a:gd name="connsiteY3" fmla="*/ 152649 h 152649"/>
                    <a:gd name="connsiteX4" fmla="*/ 0 w 98448"/>
                    <a:gd name="connsiteY4" fmla="*/ 28593 h 152649"/>
                    <a:gd name="connsiteX5" fmla="*/ 68325 w 98448"/>
                    <a:gd name="connsiteY5" fmla="*/ 11025 h 152649"/>
                    <a:gd name="connsiteX6" fmla="*/ 98448 w 98448"/>
                    <a:gd name="connsiteY6" fmla="*/ 0 h 152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52649">
                      <a:moveTo>
                        <a:pt x="98448" y="0"/>
                      </a:moveTo>
                      <a:lnTo>
                        <a:pt x="98448" y="127845"/>
                      </a:lnTo>
                      <a:lnTo>
                        <a:pt x="4879" y="151904"/>
                      </a:lnTo>
                      <a:lnTo>
                        <a:pt x="0" y="152649"/>
                      </a:lnTo>
                      <a:lnTo>
                        <a:pt x="0" y="28593"/>
                      </a:lnTo>
                      <a:lnTo>
                        <a:pt x="68325" y="11025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Freeform 261"/>
                <p:cNvSpPr/>
                <p:nvPr/>
              </p:nvSpPr>
              <p:spPr>
                <a:xfrm>
                  <a:off x="4007682" y="5168059"/>
                  <a:ext cx="98448" cy="134128"/>
                </a:xfrm>
                <a:custGeom>
                  <a:avLst/>
                  <a:gdLst>
                    <a:gd name="connsiteX0" fmla="*/ 0 w 98448"/>
                    <a:gd name="connsiteY0" fmla="*/ 0 h 134128"/>
                    <a:gd name="connsiteX1" fmla="*/ 82212 w 98448"/>
                    <a:gd name="connsiteY1" fmla="*/ 12547 h 134128"/>
                    <a:gd name="connsiteX2" fmla="*/ 98448 w 98448"/>
                    <a:gd name="connsiteY2" fmla="*/ 13367 h 134128"/>
                    <a:gd name="connsiteX3" fmla="*/ 98448 w 98448"/>
                    <a:gd name="connsiteY3" fmla="*/ 134128 h 134128"/>
                    <a:gd name="connsiteX4" fmla="*/ 69865 w 98448"/>
                    <a:gd name="connsiteY4" fmla="*/ 132684 h 134128"/>
                    <a:gd name="connsiteX5" fmla="*/ 0 w 98448"/>
                    <a:gd name="connsiteY5" fmla="*/ 122022 h 134128"/>
                    <a:gd name="connsiteX6" fmla="*/ 0 w 98448"/>
                    <a:gd name="connsiteY6" fmla="*/ 0 h 134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34128">
                      <a:moveTo>
                        <a:pt x="0" y="0"/>
                      </a:moveTo>
                      <a:lnTo>
                        <a:pt x="82212" y="12547"/>
                      </a:lnTo>
                      <a:lnTo>
                        <a:pt x="98448" y="13367"/>
                      </a:lnTo>
                      <a:lnTo>
                        <a:pt x="98448" y="134128"/>
                      </a:lnTo>
                      <a:lnTo>
                        <a:pt x="69865" y="132684"/>
                      </a:lnTo>
                      <a:lnTo>
                        <a:pt x="0" y="1220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Freeform 262"/>
                <p:cNvSpPr/>
                <p:nvPr/>
              </p:nvSpPr>
              <p:spPr>
                <a:xfrm>
                  <a:off x="4260968" y="5168059"/>
                  <a:ext cx="98448" cy="134128"/>
                </a:xfrm>
                <a:custGeom>
                  <a:avLst/>
                  <a:gdLst>
                    <a:gd name="connsiteX0" fmla="*/ 98448 w 98448"/>
                    <a:gd name="connsiteY0" fmla="*/ 0 h 134128"/>
                    <a:gd name="connsiteX1" fmla="*/ 98448 w 98448"/>
                    <a:gd name="connsiteY1" fmla="*/ 122022 h 134128"/>
                    <a:gd name="connsiteX2" fmla="*/ 28583 w 98448"/>
                    <a:gd name="connsiteY2" fmla="*/ 132684 h 134128"/>
                    <a:gd name="connsiteX3" fmla="*/ 0 w 98448"/>
                    <a:gd name="connsiteY3" fmla="*/ 134128 h 134128"/>
                    <a:gd name="connsiteX4" fmla="*/ 0 w 98448"/>
                    <a:gd name="connsiteY4" fmla="*/ 13367 h 134128"/>
                    <a:gd name="connsiteX5" fmla="*/ 16236 w 98448"/>
                    <a:gd name="connsiteY5" fmla="*/ 12547 h 134128"/>
                    <a:gd name="connsiteX6" fmla="*/ 98448 w 98448"/>
                    <a:gd name="connsiteY6" fmla="*/ 0 h 134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34128">
                      <a:moveTo>
                        <a:pt x="98448" y="0"/>
                      </a:moveTo>
                      <a:lnTo>
                        <a:pt x="98448" y="122022"/>
                      </a:lnTo>
                      <a:lnTo>
                        <a:pt x="28583" y="132684"/>
                      </a:lnTo>
                      <a:lnTo>
                        <a:pt x="0" y="134128"/>
                      </a:lnTo>
                      <a:lnTo>
                        <a:pt x="0" y="13367"/>
                      </a:lnTo>
                      <a:lnTo>
                        <a:pt x="16236" y="12547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Freeform 263"/>
                <p:cNvSpPr/>
                <p:nvPr/>
              </p:nvSpPr>
              <p:spPr>
                <a:xfrm>
                  <a:off x="4134325" y="5182850"/>
                  <a:ext cx="98448" cy="123246"/>
                </a:xfrm>
                <a:custGeom>
                  <a:avLst/>
                  <a:gdLst>
                    <a:gd name="connsiteX0" fmla="*/ 0 w 98448"/>
                    <a:gd name="connsiteY0" fmla="*/ 0 h 123246"/>
                    <a:gd name="connsiteX1" fmla="*/ 49224 w 98448"/>
                    <a:gd name="connsiteY1" fmla="*/ 2485 h 123246"/>
                    <a:gd name="connsiteX2" fmla="*/ 98448 w 98448"/>
                    <a:gd name="connsiteY2" fmla="*/ 0 h 123246"/>
                    <a:gd name="connsiteX3" fmla="*/ 98448 w 98448"/>
                    <a:gd name="connsiteY3" fmla="*/ 120760 h 123246"/>
                    <a:gd name="connsiteX4" fmla="*/ 49224 w 98448"/>
                    <a:gd name="connsiteY4" fmla="*/ 123246 h 123246"/>
                    <a:gd name="connsiteX5" fmla="*/ 0 w 98448"/>
                    <a:gd name="connsiteY5" fmla="*/ 120760 h 123246"/>
                    <a:gd name="connsiteX6" fmla="*/ 0 w 98448"/>
                    <a:gd name="connsiteY6" fmla="*/ 0 h 123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23246">
                      <a:moveTo>
                        <a:pt x="0" y="0"/>
                      </a:moveTo>
                      <a:lnTo>
                        <a:pt x="49224" y="2485"/>
                      </a:lnTo>
                      <a:lnTo>
                        <a:pt x="98448" y="0"/>
                      </a:lnTo>
                      <a:lnTo>
                        <a:pt x="98448" y="120760"/>
                      </a:lnTo>
                      <a:lnTo>
                        <a:pt x="49224" y="123246"/>
                      </a:lnTo>
                      <a:lnTo>
                        <a:pt x="0" y="120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6" name="Oval 246"/>
            <p:cNvSpPr/>
            <p:nvPr/>
          </p:nvSpPr>
          <p:spPr>
            <a:xfrm>
              <a:off x="3137800" y="2496879"/>
              <a:ext cx="1047352" cy="1047351"/>
            </a:xfrm>
            <a:prstGeom prst="ellipse">
              <a:avLst/>
            </a:prstGeom>
            <a:gradFill>
              <a:gsLst>
                <a:gs pos="0">
                  <a:srgbClr val="B8ACB3"/>
                </a:gs>
                <a:gs pos="92000">
                  <a:srgbClr val="574A51"/>
                </a:gs>
              </a:gsLst>
              <a:path path="circle">
                <a:fillToRect l="50000" t="50000" r="50000" b="50000"/>
              </a:path>
            </a:gradFill>
            <a:ln w="635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209"/>
          <p:cNvGrpSpPr>
            <a:grpSpLocks/>
          </p:cNvGrpSpPr>
          <p:nvPr/>
        </p:nvGrpSpPr>
        <p:grpSpPr bwMode="auto">
          <a:xfrm>
            <a:off x="8891076" y="2255040"/>
            <a:ext cx="1503363" cy="1320800"/>
            <a:chOff x="6634429" y="2351414"/>
            <a:chExt cx="1338283" cy="1338284"/>
          </a:xfrm>
        </p:grpSpPr>
        <p:grpSp>
          <p:nvGrpSpPr>
            <p:cNvPr id="78" name="Group 211"/>
            <p:cNvGrpSpPr/>
            <p:nvPr/>
          </p:nvGrpSpPr>
          <p:grpSpPr>
            <a:xfrm>
              <a:off x="6634429" y="2351414"/>
              <a:ext cx="1338283" cy="1338284"/>
              <a:chOff x="3146800" y="3232595"/>
              <a:chExt cx="2073499" cy="2073501"/>
            </a:xfrm>
            <a:solidFill>
              <a:srgbClr val="8D8C66"/>
            </a:solidFill>
          </p:grpSpPr>
          <p:grpSp>
            <p:nvGrpSpPr>
              <p:cNvPr id="80" name="Group 213"/>
              <p:cNvGrpSpPr/>
              <p:nvPr/>
            </p:nvGrpSpPr>
            <p:grpSpPr>
              <a:xfrm>
                <a:off x="3374468" y="3232595"/>
                <a:ext cx="1618164" cy="607708"/>
                <a:chOff x="3374467" y="3232597"/>
                <a:chExt cx="1618164" cy="607708"/>
              </a:xfrm>
              <a:grpFill/>
            </p:grpSpPr>
            <p:sp>
              <p:nvSpPr>
                <p:cNvPr id="97" name="Freeform 230"/>
                <p:cNvSpPr/>
                <p:nvPr/>
              </p:nvSpPr>
              <p:spPr>
                <a:xfrm>
                  <a:off x="4134325" y="3232597"/>
                  <a:ext cx="98448" cy="123247"/>
                </a:xfrm>
                <a:custGeom>
                  <a:avLst/>
                  <a:gdLst>
                    <a:gd name="connsiteX0" fmla="*/ 49224 w 98448"/>
                    <a:gd name="connsiteY0" fmla="*/ 0 h 123247"/>
                    <a:gd name="connsiteX1" fmla="*/ 98448 w 98448"/>
                    <a:gd name="connsiteY1" fmla="*/ 2486 h 123247"/>
                    <a:gd name="connsiteX2" fmla="*/ 98448 w 98448"/>
                    <a:gd name="connsiteY2" fmla="*/ 123247 h 123247"/>
                    <a:gd name="connsiteX3" fmla="*/ 49224 w 98448"/>
                    <a:gd name="connsiteY3" fmla="*/ 120761 h 123247"/>
                    <a:gd name="connsiteX4" fmla="*/ 0 w 98448"/>
                    <a:gd name="connsiteY4" fmla="*/ 123247 h 123247"/>
                    <a:gd name="connsiteX5" fmla="*/ 0 w 98448"/>
                    <a:gd name="connsiteY5" fmla="*/ 2486 h 123247"/>
                    <a:gd name="connsiteX6" fmla="*/ 49224 w 98448"/>
                    <a:gd name="connsiteY6" fmla="*/ 0 h 123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23247">
                      <a:moveTo>
                        <a:pt x="49224" y="0"/>
                      </a:moveTo>
                      <a:lnTo>
                        <a:pt x="98448" y="2486"/>
                      </a:lnTo>
                      <a:lnTo>
                        <a:pt x="98448" y="123247"/>
                      </a:lnTo>
                      <a:lnTo>
                        <a:pt x="49224" y="120761"/>
                      </a:lnTo>
                      <a:lnTo>
                        <a:pt x="0" y="123247"/>
                      </a:lnTo>
                      <a:lnTo>
                        <a:pt x="0" y="2486"/>
                      </a:lnTo>
                      <a:lnTo>
                        <a:pt x="4922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Freeform 231"/>
                <p:cNvSpPr/>
                <p:nvPr/>
              </p:nvSpPr>
              <p:spPr>
                <a:xfrm>
                  <a:off x="4007682" y="3236506"/>
                  <a:ext cx="98448" cy="134128"/>
                </a:xfrm>
                <a:custGeom>
                  <a:avLst/>
                  <a:gdLst>
                    <a:gd name="connsiteX0" fmla="*/ 98448 w 98448"/>
                    <a:gd name="connsiteY0" fmla="*/ 0 h 134128"/>
                    <a:gd name="connsiteX1" fmla="*/ 98448 w 98448"/>
                    <a:gd name="connsiteY1" fmla="*/ 120760 h 134128"/>
                    <a:gd name="connsiteX2" fmla="*/ 82212 w 98448"/>
                    <a:gd name="connsiteY2" fmla="*/ 121580 h 134128"/>
                    <a:gd name="connsiteX3" fmla="*/ 0 w 98448"/>
                    <a:gd name="connsiteY3" fmla="*/ 134128 h 134128"/>
                    <a:gd name="connsiteX4" fmla="*/ 0 w 98448"/>
                    <a:gd name="connsiteY4" fmla="*/ 12106 h 134128"/>
                    <a:gd name="connsiteX5" fmla="*/ 69865 w 98448"/>
                    <a:gd name="connsiteY5" fmla="*/ 1443 h 134128"/>
                    <a:gd name="connsiteX6" fmla="*/ 98448 w 98448"/>
                    <a:gd name="connsiteY6" fmla="*/ 0 h 134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34128">
                      <a:moveTo>
                        <a:pt x="98448" y="0"/>
                      </a:moveTo>
                      <a:lnTo>
                        <a:pt x="98448" y="120760"/>
                      </a:lnTo>
                      <a:lnTo>
                        <a:pt x="82212" y="121580"/>
                      </a:lnTo>
                      <a:lnTo>
                        <a:pt x="0" y="134128"/>
                      </a:lnTo>
                      <a:lnTo>
                        <a:pt x="0" y="12106"/>
                      </a:lnTo>
                      <a:lnTo>
                        <a:pt x="69865" y="1443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232"/>
                <p:cNvSpPr/>
                <p:nvPr/>
              </p:nvSpPr>
              <p:spPr>
                <a:xfrm>
                  <a:off x="4260968" y="3236506"/>
                  <a:ext cx="98448" cy="134128"/>
                </a:xfrm>
                <a:custGeom>
                  <a:avLst/>
                  <a:gdLst>
                    <a:gd name="connsiteX0" fmla="*/ 0 w 98448"/>
                    <a:gd name="connsiteY0" fmla="*/ 0 h 134128"/>
                    <a:gd name="connsiteX1" fmla="*/ 28583 w 98448"/>
                    <a:gd name="connsiteY1" fmla="*/ 1443 h 134128"/>
                    <a:gd name="connsiteX2" fmla="*/ 98448 w 98448"/>
                    <a:gd name="connsiteY2" fmla="*/ 12106 h 134128"/>
                    <a:gd name="connsiteX3" fmla="*/ 98448 w 98448"/>
                    <a:gd name="connsiteY3" fmla="*/ 134128 h 134128"/>
                    <a:gd name="connsiteX4" fmla="*/ 16236 w 98448"/>
                    <a:gd name="connsiteY4" fmla="*/ 121580 h 134128"/>
                    <a:gd name="connsiteX5" fmla="*/ 0 w 98448"/>
                    <a:gd name="connsiteY5" fmla="*/ 120760 h 134128"/>
                    <a:gd name="connsiteX6" fmla="*/ 0 w 98448"/>
                    <a:gd name="connsiteY6" fmla="*/ 0 h 134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34128">
                      <a:moveTo>
                        <a:pt x="0" y="0"/>
                      </a:moveTo>
                      <a:lnTo>
                        <a:pt x="28583" y="1443"/>
                      </a:lnTo>
                      <a:lnTo>
                        <a:pt x="98448" y="12106"/>
                      </a:lnTo>
                      <a:lnTo>
                        <a:pt x="98448" y="134128"/>
                      </a:lnTo>
                      <a:lnTo>
                        <a:pt x="16236" y="121580"/>
                      </a:lnTo>
                      <a:lnTo>
                        <a:pt x="0" y="120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Freeform 233"/>
                <p:cNvSpPr/>
                <p:nvPr/>
              </p:nvSpPr>
              <p:spPr>
                <a:xfrm>
                  <a:off x="3881039" y="3252915"/>
                  <a:ext cx="98448" cy="152648"/>
                </a:xfrm>
                <a:custGeom>
                  <a:avLst/>
                  <a:gdLst>
                    <a:gd name="connsiteX0" fmla="*/ 98448 w 98448"/>
                    <a:gd name="connsiteY0" fmla="*/ 0 h 152648"/>
                    <a:gd name="connsiteX1" fmla="*/ 98448 w 98448"/>
                    <a:gd name="connsiteY1" fmla="*/ 124055 h 152648"/>
                    <a:gd name="connsiteX2" fmla="*/ 30123 w 98448"/>
                    <a:gd name="connsiteY2" fmla="*/ 141623 h 152648"/>
                    <a:gd name="connsiteX3" fmla="*/ 0 w 98448"/>
                    <a:gd name="connsiteY3" fmla="*/ 152648 h 152648"/>
                    <a:gd name="connsiteX4" fmla="*/ 0 w 98448"/>
                    <a:gd name="connsiteY4" fmla="*/ 24803 h 152648"/>
                    <a:gd name="connsiteX5" fmla="*/ 93569 w 98448"/>
                    <a:gd name="connsiteY5" fmla="*/ 744 h 152648"/>
                    <a:gd name="connsiteX6" fmla="*/ 98448 w 98448"/>
                    <a:gd name="connsiteY6" fmla="*/ 0 h 152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52648">
                      <a:moveTo>
                        <a:pt x="98448" y="0"/>
                      </a:moveTo>
                      <a:lnTo>
                        <a:pt x="98448" y="124055"/>
                      </a:lnTo>
                      <a:lnTo>
                        <a:pt x="30123" y="141623"/>
                      </a:lnTo>
                      <a:lnTo>
                        <a:pt x="0" y="152648"/>
                      </a:lnTo>
                      <a:lnTo>
                        <a:pt x="0" y="24803"/>
                      </a:lnTo>
                      <a:lnTo>
                        <a:pt x="93569" y="744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Freeform 234"/>
                <p:cNvSpPr/>
                <p:nvPr/>
              </p:nvSpPr>
              <p:spPr>
                <a:xfrm>
                  <a:off x="4387611" y="3252915"/>
                  <a:ext cx="98448" cy="152648"/>
                </a:xfrm>
                <a:custGeom>
                  <a:avLst/>
                  <a:gdLst>
                    <a:gd name="connsiteX0" fmla="*/ 0 w 98448"/>
                    <a:gd name="connsiteY0" fmla="*/ 0 h 152648"/>
                    <a:gd name="connsiteX1" fmla="*/ 4879 w 98448"/>
                    <a:gd name="connsiteY1" fmla="*/ 744 h 152648"/>
                    <a:gd name="connsiteX2" fmla="*/ 98448 w 98448"/>
                    <a:gd name="connsiteY2" fmla="*/ 24803 h 152648"/>
                    <a:gd name="connsiteX3" fmla="*/ 98448 w 98448"/>
                    <a:gd name="connsiteY3" fmla="*/ 152648 h 152648"/>
                    <a:gd name="connsiteX4" fmla="*/ 68325 w 98448"/>
                    <a:gd name="connsiteY4" fmla="*/ 141623 h 152648"/>
                    <a:gd name="connsiteX5" fmla="*/ 0 w 98448"/>
                    <a:gd name="connsiteY5" fmla="*/ 124055 h 152648"/>
                    <a:gd name="connsiteX6" fmla="*/ 0 w 98448"/>
                    <a:gd name="connsiteY6" fmla="*/ 0 h 152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52648">
                      <a:moveTo>
                        <a:pt x="0" y="0"/>
                      </a:moveTo>
                      <a:lnTo>
                        <a:pt x="4879" y="744"/>
                      </a:lnTo>
                      <a:lnTo>
                        <a:pt x="98448" y="24803"/>
                      </a:lnTo>
                      <a:lnTo>
                        <a:pt x="98448" y="152648"/>
                      </a:lnTo>
                      <a:lnTo>
                        <a:pt x="68325" y="141623"/>
                      </a:lnTo>
                      <a:lnTo>
                        <a:pt x="0" y="1240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Freeform 235"/>
                <p:cNvSpPr/>
                <p:nvPr/>
              </p:nvSpPr>
              <p:spPr>
                <a:xfrm>
                  <a:off x="3754396" y="3287408"/>
                  <a:ext cx="98448" cy="172911"/>
                </a:xfrm>
                <a:custGeom>
                  <a:avLst/>
                  <a:gdLst>
                    <a:gd name="connsiteX0" fmla="*/ 98448 w 98448"/>
                    <a:gd name="connsiteY0" fmla="*/ 0 h 172911"/>
                    <a:gd name="connsiteX1" fmla="*/ 98448 w 98448"/>
                    <a:gd name="connsiteY1" fmla="*/ 128476 h 172911"/>
                    <a:gd name="connsiteX2" fmla="*/ 72609 w 98448"/>
                    <a:gd name="connsiteY2" fmla="*/ 137933 h 172911"/>
                    <a:gd name="connsiteX3" fmla="*/ 0 w 98448"/>
                    <a:gd name="connsiteY3" fmla="*/ 172911 h 172911"/>
                    <a:gd name="connsiteX4" fmla="*/ 0 w 98448"/>
                    <a:gd name="connsiteY4" fmla="*/ 38996 h 172911"/>
                    <a:gd name="connsiteX5" fmla="*/ 25603 w 98448"/>
                    <a:gd name="connsiteY5" fmla="*/ 26662 h 172911"/>
                    <a:gd name="connsiteX6" fmla="*/ 98448 w 98448"/>
                    <a:gd name="connsiteY6" fmla="*/ 0 h 172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72911">
                      <a:moveTo>
                        <a:pt x="98448" y="0"/>
                      </a:moveTo>
                      <a:lnTo>
                        <a:pt x="98448" y="128476"/>
                      </a:lnTo>
                      <a:lnTo>
                        <a:pt x="72609" y="137933"/>
                      </a:lnTo>
                      <a:lnTo>
                        <a:pt x="0" y="172911"/>
                      </a:lnTo>
                      <a:lnTo>
                        <a:pt x="0" y="38996"/>
                      </a:lnTo>
                      <a:lnTo>
                        <a:pt x="25603" y="26662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Freeform 236"/>
                <p:cNvSpPr/>
                <p:nvPr/>
              </p:nvSpPr>
              <p:spPr>
                <a:xfrm>
                  <a:off x="4514254" y="3287408"/>
                  <a:ext cx="98448" cy="172911"/>
                </a:xfrm>
                <a:custGeom>
                  <a:avLst/>
                  <a:gdLst>
                    <a:gd name="connsiteX0" fmla="*/ 0 w 98448"/>
                    <a:gd name="connsiteY0" fmla="*/ 0 h 172911"/>
                    <a:gd name="connsiteX1" fmla="*/ 72845 w 98448"/>
                    <a:gd name="connsiteY1" fmla="*/ 26662 h 172911"/>
                    <a:gd name="connsiteX2" fmla="*/ 98448 w 98448"/>
                    <a:gd name="connsiteY2" fmla="*/ 38996 h 172911"/>
                    <a:gd name="connsiteX3" fmla="*/ 98448 w 98448"/>
                    <a:gd name="connsiteY3" fmla="*/ 172911 h 172911"/>
                    <a:gd name="connsiteX4" fmla="*/ 25839 w 98448"/>
                    <a:gd name="connsiteY4" fmla="*/ 137933 h 172911"/>
                    <a:gd name="connsiteX5" fmla="*/ 0 w 98448"/>
                    <a:gd name="connsiteY5" fmla="*/ 128476 h 172911"/>
                    <a:gd name="connsiteX6" fmla="*/ 0 w 98448"/>
                    <a:gd name="connsiteY6" fmla="*/ 0 h 172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72911">
                      <a:moveTo>
                        <a:pt x="0" y="0"/>
                      </a:moveTo>
                      <a:lnTo>
                        <a:pt x="72845" y="26662"/>
                      </a:lnTo>
                      <a:lnTo>
                        <a:pt x="98448" y="38996"/>
                      </a:lnTo>
                      <a:lnTo>
                        <a:pt x="98448" y="172911"/>
                      </a:lnTo>
                      <a:lnTo>
                        <a:pt x="25839" y="137933"/>
                      </a:lnTo>
                      <a:lnTo>
                        <a:pt x="0" y="1284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Freeform 237"/>
                <p:cNvSpPr/>
                <p:nvPr/>
              </p:nvSpPr>
              <p:spPr>
                <a:xfrm>
                  <a:off x="3627753" y="3339986"/>
                  <a:ext cx="98448" cy="205829"/>
                </a:xfrm>
                <a:custGeom>
                  <a:avLst/>
                  <a:gdLst>
                    <a:gd name="connsiteX0" fmla="*/ 98448 w 98448"/>
                    <a:gd name="connsiteY0" fmla="*/ 0 h 205829"/>
                    <a:gd name="connsiteX1" fmla="*/ 98448 w 98448"/>
                    <a:gd name="connsiteY1" fmla="*/ 136523 h 205829"/>
                    <a:gd name="connsiteX2" fmla="*/ 43658 w 98448"/>
                    <a:gd name="connsiteY2" fmla="*/ 169808 h 205829"/>
                    <a:gd name="connsiteX3" fmla="*/ 0 w 98448"/>
                    <a:gd name="connsiteY3" fmla="*/ 205829 h 205829"/>
                    <a:gd name="connsiteX4" fmla="*/ 0 w 98448"/>
                    <a:gd name="connsiteY4" fmla="*/ 55176 h 205829"/>
                    <a:gd name="connsiteX5" fmla="*/ 61619 w 98448"/>
                    <a:gd name="connsiteY5" fmla="*/ 17741 h 205829"/>
                    <a:gd name="connsiteX6" fmla="*/ 98448 w 98448"/>
                    <a:gd name="connsiteY6" fmla="*/ 0 h 205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205829">
                      <a:moveTo>
                        <a:pt x="98448" y="0"/>
                      </a:moveTo>
                      <a:lnTo>
                        <a:pt x="98448" y="136523"/>
                      </a:lnTo>
                      <a:lnTo>
                        <a:pt x="43658" y="169808"/>
                      </a:lnTo>
                      <a:lnTo>
                        <a:pt x="0" y="205829"/>
                      </a:lnTo>
                      <a:lnTo>
                        <a:pt x="0" y="55176"/>
                      </a:lnTo>
                      <a:lnTo>
                        <a:pt x="61619" y="17741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Freeform 238"/>
                <p:cNvSpPr/>
                <p:nvPr/>
              </p:nvSpPr>
              <p:spPr>
                <a:xfrm>
                  <a:off x="4640897" y="3339986"/>
                  <a:ext cx="98448" cy="205829"/>
                </a:xfrm>
                <a:custGeom>
                  <a:avLst/>
                  <a:gdLst>
                    <a:gd name="connsiteX0" fmla="*/ 0 w 98448"/>
                    <a:gd name="connsiteY0" fmla="*/ 0 h 205829"/>
                    <a:gd name="connsiteX1" fmla="*/ 36829 w 98448"/>
                    <a:gd name="connsiteY1" fmla="*/ 17741 h 205829"/>
                    <a:gd name="connsiteX2" fmla="*/ 98448 w 98448"/>
                    <a:gd name="connsiteY2" fmla="*/ 55176 h 205829"/>
                    <a:gd name="connsiteX3" fmla="*/ 98448 w 98448"/>
                    <a:gd name="connsiteY3" fmla="*/ 205829 h 205829"/>
                    <a:gd name="connsiteX4" fmla="*/ 54790 w 98448"/>
                    <a:gd name="connsiteY4" fmla="*/ 169808 h 205829"/>
                    <a:gd name="connsiteX5" fmla="*/ 0 w 98448"/>
                    <a:gd name="connsiteY5" fmla="*/ 136523 h 205829"/>
                    <a:gd name="connsiteX6" fmla="*/ 0 w 98448"/>
                    <a:gd name="connsiteY6" fmla="*/ 0 h 205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205829">
                      <a:moveTo>
                        <a:pt x="0" y="0"/>
                      </a:moveTo>
                      <a:lnTo>
                        <a:pt x="36829" y="17741"/>
                      </a:lnTo>
                      <a:lnTo>
                        <a:pt x="98448" y="55176"/>
                      </a:lnTo>
                      <a:lnTo>
                        <a:pt x="98448" y="205829"/>
                      </a:lnTo>
                      <a:lnTo>
                        <a:pt x="54790" y="169808"/>
                      </a:lnTo>
                      <a:lnTo>
                        <a:pt x="0" y="1365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Freeform 239"/>
                <p:cNvSpPr/>
                <p:nvPr/>
              </p:nvSpPr>
              <p:spPr>
                <a:xfrm>
                  <a:off x="3501110" y="3412898"/>
                  <a:ext cx="98448" cy="250848"/>
                </a:xfrm>
                <a:custGeom>
                  <a:avLst/>
                  <a:gdLst>
                    <a:gd name="connsiteX0" fmla="*/ 98448 w 98448"/>
                    <a:gd name="connsiteY0" fmla="*/ 0 h 250848"/>
                    <a:gd name="connsiteX1" fmla="*/ 98448 w 98448"/>
                    <a:gd name="connsiteY1" fmla="*/ 156180 h 250848"/>
                    <a:gd name="connsiteX2" fmla="*/ 34737 w 98448"/>
                    <a:gd name="connsiteY2" fmla="*/ 208746 h 250848"/>
                    <a:gd name="connsiteX3" fmla="*/ 0 w 98448"/>
                    <a:gd name="connsiteY3" fmla="*/ 250848 h 250848"/>
                    <a:gd name="connsiteX4" fmla="*/ 0 w 98448"/>
                    <a:gd name="connsiteY4" fmla="*/ 77318 h 250848"/>
                    <a:gd name="connsiteX5" fmla="*/ 22970 w 98448"/>
                    <a:gd name="connsiteY5" fmla="*/ 56441 h 250848"/>
                    <a:gd name="connsiteX6" fmla="*/ 98448 w 98448"/>
                    <a:gd name="connsiteY6" fmla="*/ 0 h 250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250848">
                      <a:moveTo>
                        <a:pt x="98448" y="0"/>
                      </a:moveTo>
                      <a:lnTo>
                        <a:pt x="98448" y="156180"/>
                      </a:lnTo>
                      <a:lnTo>
                        <a:pt x="34737" y="208746"/>
                      </a:lnTo>
                      <a:lnTo>
                        <a:pt x="0" y="250848"/>
                      </a:lnTo>
                      <a:lnTo>
                        <a:pt x="0" y="77318"/>
                      </a:lnTo>
                      <a:lnTo>
                        <a:pt x="22970" y="56441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Freeform 240"/>
                <p:cNvSpPr/>
                <p:nvPr/>
              </p:nvSpPr>
              <p:spPr>
                <a:xfrm>
                  <a:off x="4767540" y="3412898"/>
                  <a:ext cx="98448" cy="250848"/>
                </a:xfrm>
                <a:custGeom>
                  <a:avLst/>
                  <a:gdLst>
                    <a:gd name="connsiteX0" fmla="*/ 0 w 98448"/>
                    <a:gd name="connsiteY0" fmla="*/ 0 h 250848"/>
                    <a:gd name="connsiteX1" fmla="*/ 75478 w 98448"/>
                    <a:gd name="connsiteY1" fmla="*/ 56441 h 250848"/>
                    <a:gd name="connsiteX2" fmla="*/ 98448 w 98448"/>
                    <a:gd name="connsiteY2" fmla="*/ 77318 h 250848"/>
                    <a:gd name="connsiteX3" fmla="*/ 98448 w 98448"/>
                    <a:gd name="connsiteY3" fmla="*/ 250848 h 250848"/>
                    <a:gd name="connsiteX4" fmla="*/ 63711 w 98448"/>
                    <a:gd name="connsiteY4" fmla="*/ 208746 h 250848"/>
                    <a:gd name="connsiteX5" fmla="*/ 0 w 98448"/>
                    <a:gd name="connsiteY5" fmla="*/ 156180 h 250848"/>
                    <a:gd name="connsiteX6" fmla="*/ 0 w 98448"/>
                    <a:gd name="connsiteY6" fmla="*/ 0 h 250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250848">
                      <a:moveTo>
                        <a:pt x="0" y="0"/>
                      </a:moveTo>
                      <a:lnTo>
                        <a:pt x="75478" y="56441"/>
                      </a:lnTo>
                      <a:lnTo>
                        <a:pt x="98448" y="77318"/>
                      </a:lnTo>
                      <a:lnTo>
                        <a:pt x="98448" y="250848"/>
                      </a:lnTo>
                      <a:lnTo>
                        <a:pt x="63711" y="208746"/>
                      </a:lnTo>
                      <a:lnTo>
                        <a:pt x="0" y="1561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Freeform 241"/>
                <p:cNvSpPr/>
                <p:nvPr/>
              </p:nvSpPr>
              <p:spPr>
                <a:xfrm>
                  <a:off x="3374467" y="3515842"/>
                  <a:ext cx="98448" cy="324463"/>
                </a:xfrm>
                <a:custGeom>
                  <a:avLst/>
                  <a:gdLst>
                    <a:gd name="connsiteX0" fmla="*/ 98448 w 98448"/>
                    <a:gd name="connsiteY0" fmla="*/ 0 h 324463"/>
                    <a:gd name="connsiteX1" fmla="*/ 98448 w 98448"/>
                    <a:gd name="connsiteY1" fmla="*/ 182077 h 324463"/>
                    <a:gd name="connsiteX2" fmla="*/ 49529 w 98448"/>
                    <a:gd name="connsiteY2" fmla="*/ 241367 h 324463"/>
                    <a:gd name="connsiteX3" fmla="*/ 3648 w 98448"/>
                    <a:gd name="connsiteY3" fmla="*/ 316890 h 324463"/>
                    <a:gd name="connsiteX4" fmla="*/ 0 w 98448"/>
                    <a:gd name="connsiteY4" fmla="*/ 324463 h 324463"/>
                    <a:gd name="connsiteX5" fmla="*/ 0 w 98448"/>
                    <a:gd name="connsiteY5" fmla="*/ 106172 h 324463"/>
                    <a:gd name="connsiteX6" fmla="*/ 9075 w 98448"/>
                    <a:gd name="connsiteY6" fmla="*/ 94036 h 324463"/>
                    <a:gd name="connsiteX7" fmla="*/ 75989 w 98448"/>
                    <a:gd name="connsiteY7" fmla="*/ 20412 h 324463"/>
                    <a:gd name="connsiteX8" fmla="*/ 98448 w 98448"/>
                    <a:gd name="connsiteY8" fmla="*/ 0 h 324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448" h="324463">
                      <a:moveTo>
                        <a:pt x="98448" y="0"/>
                      </a:moveTo>
                      <a:lnTo>
                        <a:pt x="98448" y="182077"/>
                      </a:lnTo>
                      <a:lnTo>
                        <a:pt x="49529" y="241367"/>
                      </a:lnTo>
                      <a:cubicBezTo>
                        <a:pt x="33069" y="265732"/>
                        <a:pt x="17749" y="290932"/>
                        <a:pt x="3648" y="316890"/>
                      </a:cubicBezTo>
                      <a:lnTo>
                        <a:pt x="0" y="324463"/>
                      </a:lnTo>
                      <a:lnTo>
                        <a:pt x="0" y="106172"/>
                      </a:lnTo>
                      <a:lnTo>
                        <a:pt x="9075" y="94036"/>
                      </a:lnTo>
                      <a:cubicBezTo>
                        <a:pt x="30204" y="68434"/>
                        <a:pt x="52537" y="43864"/>
                        <a:pt x="75989" y="20412"/>
                      </a:cubicBez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Freeform 242"/>
                <p:cNvSpPr/>
                <p:nvPr/>
              </p:nvSpPr>
              <p:spPr>
                <a:xfrm>
                  <a:off x="4894183" y="3515842"/>
                  <a:ext cx="98448" cy="324463"/>
                </a:xfrm>
                <a:custGeom>
                  <a:avLst/>
                  <a:gdLst>
                    <a:gd name="connsiteX0" fmla="*/ 0 w 98448"/>
                    <a:gd name="connsiteY0" fmla="*/ 0 h 324463"/>
                    <a:gd name="connsiteX1" fmla="*/ 22459 w 98448"/>
                    <a:gd name="connsiteY1" fmla="*/ 20412 h 324463"/>
                    <a:gd name="connsiteX2" fmla="*/ 89373 w 98448"/>
                    <a:gd name="connsiteY2" fmla="*/ 94036 h 324463"/>
                    <a:gd name="connsiteX3" fmla="*/ 98448 w 98448"/>
                    <a:gd name="connsiteY3" fmla="*/ 106172 h 324463"/>
                    <a:gd name="connsiteX4" fmla="*/ 98448 w 98448"/>
                    <a:gd name="connsiteY4" fmla="*/ 324463 h 324463"/>
                    <a:gd name="connsiteX5" fmla="*/ 94800 w 98448"/>
                    <a:gd name="connsiteY5" fmla="*/ 316890 h 324463"/>
                    <a:gd name="connsiteX6" fmla="*/ 48919 w 98448"/>
                    <a:gd name="connsiteY6" fmla="*/ 241367 h 324463"/>
                    <a:gd name="connsiteX7" fmla="*/ 0 w 98448"/>
                    <a:gd name="connsiteY7" fmla="*/ 182077 h 324463"/>
                    <a:gd name="connsiteX8" fmla="*/ 0 w 98448"/>
                    <a:gd name="connsiteY8" fmla="*/ 0 h 324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448" h="324463">
                      <a:moveTo>
                        <a:pt x="0" y="0"/>
                      </a:moveTo>
                      <a:lnTo>
                        <a:pt x="22459" y="20412"/>
                      </a:lnTo>
                      <a:cubicBezTo>
                        <a:pt x="45911" y="43864"/>
                        <a:pt x="68245" y="68434"/>
                        <a:pt x="89373" y="94036"/>
                      </a:cubicBezTo>
                      <a:lnTo>
                        <a:pt x="98448" y="106172"/>
                      </a:lnTo>
                      <a:lnTo>
                        <a:pt x="98448" y="324463"/>
                      </a:lnTo>
                      <a:lnTo>
                        <a:pt x="94800" y="316890"/>
                      </a:lnTo>
                      <a:cubicBezTo>
                        <a:pt x="80699" y="290932"/>
                        <a:pt x="65380" y="265732"/>
                        <a:pt x="48919" y="241367"/>
                      </a:cubicBezTo>
                      <a:lnTo>
                        <a:pt x="0" y="1820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1" name="Freeform 214"/>
              <p:cNvSpPr/>
              <p:nvPr/>
            </p:nvSpPr>
            <p:spPr>
              <a:xfrm>
                <a:off x="3146800" y="3659717"/>
                <a:ext cx="199472" cy="1219255"/>
              </a:xfrm>
              <a:custGeom>
                <a:avLst/>
                <a:gdLst>
                  <a:gd name="connsiteX0" fmla="*/ 199473 w 199473"/>
                  <a:gd name="connsiteY0" fmla="*/ 0 h 1219257"/>
                  <a:gd name="connsiteX1" fmla="*/ 199473 w 199473"/>
                  <a:gd name="connsiteY1" fmla="*/ 239116 h 1219257"/>
                  <a:gd name="connsiteX2" fmla="*/ 192744 w 199473"/>
                  <a:gd name="connsiteY2" fmla="*/ 253084 h 1219257"/>
                  <a:gd name="connsiteX3" fmla="*/ 120761 w 199473"/>
                  <a:gd name="connsiteY3" fmla="*/ 609628 h 1219257"/>
                  <a:gd name="connsiteX4" fmla="*/ 192744 w 199473"/>
                  <a:gd name="connsiteY4" fmla="*/ 966172 h 1219257"/>
                  <a:gd name="connsiteX5" fmla="*/ 199473 w 199473"/>
                  <a:gd name="connsiteY5" fmla="*/ 980141 h 1219257"/>
                  <a:gd name="connsiteX6" fmla="*/ 199473 w 199473"/>
                  <a:gd name="connsiteY6" fmla="*/ 1219257 h 1219257"/>
                  <a:gd name="connsiteX7" fmla="*/ 177061 w 199473"/>
                  <a:gd name="connsiteY7" fmla="*/ 1189285 h 1219257"/>
                  <a:gd name="connsiteX8" fmla="*/ 0 w 199473"/>
                  <a:gd name="connsiteY8" fmla="*/ 609628 h 1219257"/>
                  <a:gd name="connsiteX9" fmla="*/ 177061 w 199473"/>
                  <a:gd name="connsiteY9" fmla="*/ 29971 h 1219257"/>
                  <a:gd name="connsiteX10" fmla="*/ 199473 w 199473"/>
                  <a:gd name="connsiteY10" fmla="*/ 0 h 121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9473" h="1219257">
                    <a:moveTo>
                      <a:pt x="199473" y="0"/>
                    </a:moveTo>
                    <a:lnTo>
                      <a:pt x="199473" y="239116"/>
                    </a:lnTo>
                    <a:lnTo>
                      <a:pt x="192744" y="253084"/>
                    </a:lnTo>
                    <a:cubicBezTo>
                      <a:pt x="146392" y="362671"/>
                      <a:pt x="120761" y="483156"/>
                      <a:pt x="120761" y="609628"/>
                    </a:cubicBezTo>
                    <a:cubicBezTo>
                      <a:pt x="120761" y="736100"/>
                      <a:pt x="146392" y="856585"/>
                      <a:pt x="192744" y="966172"/>
                    </a:cubicBezTo>
                    <a:lnTo>
                      <a:pt x="199473" y="980141"/>
                    </a:lnTo>
                    <a:lnTo>
                      <a:pt x="199473" y="1219257"/>
                    </a:lnTo>
                    <a:lnTo>
                      <a:pt x="177061" y="1189285"/>
                    </a:lnTo>
                    <a:cubicBezTo>
                      <a:pt x="65274" y="1023819"/>
                      <a:pt x="0" y="824346"/>
                      <a:pt x="0" y="609628"/>
                    </a:cubicBezTo>
                    <a:cubicBezTo>
                      <a:pt x="0" y="394910"/>
                      <a:pt x="65274" y="195438"/>
                      <a:pt x="177061" y="29971"/>
                    </a:cubicBezTo>
                    <a:lnTo>
                      <a:pt x="199473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215"/>
              <p:cNvSpPr/>
              <p:nvPr/>
            </p:nvSpPr>
            <p:spPr>
              <a:xfrm>
                <a:off x="5020827" y="3659717"/>
                <a:ext cx="199472" cy="1219255"/>
              </a:xfrm>
              <a:custGeom>
                <a:avLst/>
                <a:gdLst>
                  <a:gd name="connsiteX0" fmla="*/ 0 w 199473"/>
                  <a:gd name="connsiteY0" fmla="*/ 0 h 1219257"/>
                  <a:gd name="connsiteX1" fmla="*/ 22412 w 199473"/>
                  <a:gd name="connsiteY1" fmla="*/ 29971 h 1219257"/>
                  <a:gd name="connsiteX2" fmla="*/ 199473 w 199473"/>
                  <a:gd name="connsiteY2" fmla="*/ 609628 h 1219257"/>
                  <a:gd name="connsiteX3" fmla="*/ 22412 w 199473"/>
                  <a:gd name="connsiteY3" fmla="*/ 1189285 h 1219257"/>
                  <a:gd name="connsiteX4" fmla="*/ 0 w 199473"/>
                  <a:gd name="connsiteY4" fmla="*/ 1219257 h 1219257"/>
                  <a:gd name="connsiteX5" fmla="*/ 0 w 199473"/>
                  <a:gd name="connsiteY5" fmla="*/ 980141 h 1219257"/>
                  <a:gd name="connsiteX6" fmla="*/ 6729 w 199473"/>
                  <a:gd name="connsiteY6" fmla="*/ 966172 h 1219257"/>
                  <a:gd name="connsiteX7" fmla="*/ 78712 w 199473"/>
                  <a:gd name="connsiteY7" fmla="*/ 609628 h 1219257"/>
                  <a:gd name="connsiteX8" fmla="*/ 6729 w 199473"/>
                  <a:gd name="connsiteY8" fmla="*/ 253084 h 1219257"/>
                  <a:gd name="connsiteX9" fmla="*/ 0 w 199473"/>
                  <a:gd name="connsiteY9" fmla="*/ 239116 h 1219257"/>
                  <a:gd name="connsiteX10" fmla="*/ 0 w 199473"/>
                  <a:gd name="connsiteY10" fmla="*/ 0 h 121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9473" h="1219257">
                    <a:moveTo>
                      <a:pt x="0" y="0"/>
                    </a:moveTo>
                    <a:lnTo>
                      <a:pt x="22412" y="29971"/>
                    </a:lnTo>
                    <a:cubicBezTo>
                      <a:pt x="134199" y="195438"/>
                      <a:pt x="199473" y="394910"/>
                      <a:pt x="199473" y="609628"/>
                    </a:cubicBezTo>
                    <a:cubicBezTo>
                      <a:pt x="199473" y="824346"/>
                      <a:pt x="134199" y="1023819"/>
                      <a:pt x="22412" y="1189285"/>
                    </a:cubicBezTo>
                    <a:lnTo>
                      <a:pt x="0" y="1219257"/>
                    </a:lnTo>
                    <a:lnTo>
                      <a:pt x="0" y="980141"/>
                    </a:lnTo>
                    <a:lnTo>
                      <a:pt x="6729" y="966172"/>
                    </a:lnTo>
                    <a:cubicBezTo>
                      <a:pt x="53081" y="856585"/>
                      <a:pt x="78712" y="736100"/>
                      <a:pt x="78712" y="609628"/>
                    </a:cubicBezTo>
                    <a:cubicBezTo>
                      <a:pt x="78712" y="483156"/>
                      <a:pt x="53081" y="362671"/>
                      <a:pt x="6729" y="253084"/>
                    </a:cubicBezTo>
                    <a:lnTo>
                      <a:pt x="0" y="2391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3" name="Group 216"/>
              <p:cNvGrpSpPr/>
              <p:nvPr/>
            </p:nvGrpSpPr>
            <p:grpSpPr>
              <a:xfrm>
                <a:off x="3374467" y="4698390"/>
                <a:ext cx="1618164" cy="607706"/>
                <a:chOff x="3374467" y="4698389"/>
                <a:chExt cx="1618164" cy="607707"/>
              </a:xfrm>
              <a:grpFill/>
            </p:grpSpPr>
            <p:sp>
              <p:nvSpPr>
                <p:cNvPr id="84" name="Freeform 217"/>
                <p:cNvSpPr/>
                <p:nvPr/>
              </p:nvSpPr>
              <p:spPr>
                <a:xfrm>
                  <a:off x="3374467" y="4698389"/>
                  <a:ext cx="98448" cy="324463"/>
                </a:xfrm>
                <a:custGeom>
                  <a:avLst/>
                  <a:gdLst>
                    <a:gd name="connsiteX0" fmla="*/ 0 w 98448"/>
                    <a:gd name="connsiteY0" fmla="*/ 0 h 324463"/>
                    <a:gd name="connsiteX1" fmla="*/ 3648 w 98448"/>
                    <a:gd name="connsiteY1" fmla="*/ 7573 h 324463"/>
                    <a:gd name="connsiteX2" fmla="*/ 49529 w 98448"/>
                    <a:gd name="connsiteY2" fmla="*/ 83096 h 324463"/>
                    <a:gd name="connsiteX3" fmla="*/ 98448 w 98448"/>
                    <a:gd name="connsiteY3" fmla="*/ 142386 h 324463"/>
                    <a:gd name="connsiteX4" fmla="*/ 98448 w 98448"/>
                    <a:gd name="connsiteY4" fmla="*/ 324463 h 324463"/>
                    <a:gd name="connsiteX5" fmla="*/ 75989 w 98448"/>
                    <a:gd name="connsiteY5" fmla="*/ 304051 h 324463"/>
                    <a:gd name="connsiteX6" fmla="*/ 9075 w 98448"/>
                    <a:gd name="connsiteY6" fmla="*/ 230427 h 324463"/>
                    <a:gd name="connsiteX7" fmla="*/ 0 w 98448"/>
                    <a:gd name="connsiteY7" fmla="*/ 218291 h 324463"/>
                    <a:gd name="connsiteX8" fmla="*/ 0 w 98448"/>
                    <a:gd name="connsiteY8" fmla="*/ 0 h 324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448" h="324463">
                      <a:moveTo>
                        <a:pt x="0" y="0"/>
                      </a:moveTo>
                      <a:lnTo>
                        <a:pt x="3648" y="7573"/>
                      </a:lnTo>
                      <a:cubicBezTo>
                        <a:pt x="17749" y="33531"/>
                        <a:pt x="33069" y="58731"/>
                        <a:pt x="49529" y="83096"/>
                      </a:cubicBezTo>
                      <a:lnTo>
                        <a:pt x="98448" y="142386"/>
                      </a:lnTo>
                      <a:lnTo>
                        <a:pt x="98448" y="324463"/>
                      </a:lnTo>
                      <a:lnTo>
                        <a:pt x="75989" y="304051"/>
                      </a:lnTo>
                      <a:cubicBezTo>
                        <a:pt x="52537" y="280599"/>
                        <a:pt x="30204" y="256029"/>
                        <a:pt x="9075" y="230427"/>
                      </a:cubicBezTo>
                      <a:lnTo>
                        <a:pt x="0" y="2182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Freeform 218"/>
                <p:cNvSpPr/>
                <p:nvPr/>
              </p:nvSpPr>
              <p:spPr>
                <a:xfrm>
                  <a:off x="4894183" y="4698389"/>
                  <a:ext cx="98448" cy="324463"/>
                </a:xfrm>
                <a:custGeom>
                  <a:avLst/>
                  <a:gdLst>
                    <a:gd name="connsiteX0" fmla="*/ 98448 w 98448"/>
                    <a:gd name="connsiteY0" fmla="*/ 0 h 324463"/>
                    <a:gd name="connsiteX1" fmla="*/ 98448 w 98448"/>
                    <a:gd name="connsiteY1" fmla="*/ 218291 h 324463"/>
                    <a:gd name="connsiteX2" fmla="*/ 89373 w 98448"/>
                    <a:gd name="connsiteY2" fmla="*/ 230427 h 324463"/>
                    <a:gd name="connsiteX3" fmla="*/ 22459 w 98448"/>
                    <a:gd name="connsiteY3" fmla="*/ 304051 h 324463"/>
                    <a:gd name="connsiteX4" fmla="*/ 0 w 98448"/>
                    <a:gd name="connsiteY4" fmla="*/ 324463 h 324463"/>
                    <a:gd name="connsiteX5" fmla="*/ 0 w 98448"/>
                    <a:gd name="connsiteY5" fmla="*/ 142386 h 324463"/>
                    <a:gd name="connsiteX6" fmla="*/ 48919 w 98448"/>
                    <a:gd name="connsiteY6" fmla="*/ 83096 h 324463"/>
                    <a:gd name="connsiteX7" fmla="*/ 94800 w 98448"/>
                    <a:gd name="connsiteY7" fmla="*/ 7573 h 324463"/>
                    <a:gd name="connsiteX8" fmla="*/ 98448 w 98448"/>
                    <a:gd name="connsiteY8" fmla="*/ 0 h 324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448" h="324463">
                      <a:moveTo>
                        <a:pt x="98448" y="0"/>
                      </a:moveTo>
                      <a:lnTo>
                        <a:pt x="98448" y="218291"/>
                      </a:lnTo>
                      <a:lnTo>
                        <a:pt x="89373" y="230427"/>
                      </a:lnTo>
                      <a:cubicBezTo>
                        <a:pt x="68245" y="256029"/>
                        <a:pt x="45911" y="280599"/>
                        <a:pt x="22459" y="304051"/>
                      </a:cubicBezTo>
                      <a:lnTo>
                        <a:pt x="0" y="324463"/>
                      </a:lnTo>
                      <a:lnTo>
                        <a:pt x="0" y="142386"/>
                      </a:lnTo>
                      <a:lnTo>
                        <a:pt x="48919" y="83096"/>
                      </a:lnTo>
                      <a:cubicBezTo>
                        <a:pt x="65380" y="58731"/>
                        <a:pt x="80699" y="33531"/>
                        <a:pt x="94800" y="7573"/>
                      </a:cubicBez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Freeform 219"/>
                <p:cNvSpPr/>
                <p:nvPr/>
              </p:nvSpPr>
              <p:spPr>
                <a:xfrm>
                  <a:off x="3501110" y="4874948"/>
                  <a:ext cx="98448" cy="250847"/>
                </a:xfrm>
                <a:custGeom>
                  <a:avLst/>
                  <a:gdLst>
                    <a:gd name="connsiteX0" fmla="*/ 0 w 98448"/>
                    <a:gd name="connsiteY0" fmla="*/ 0 h 250847"/>
                    <a:gd name="connsiteX1" fmla="*/ 34737 w 98448"/>
                    <a:gd name="connsiteY1" fmla="*/ 42101 h 250847"/>
                    <a:gd name="connsiteX2" fmla="*/ 98448 w 98448"/>
                    <a:gd name="connsiteY2" fmla="*/ 94668 h 250847"/>
                    <a:gd name="connsiteX3" fmla="*/ 98448 w 98448"/>
                    <a:gd name="connsiteY3" fmla="*/ 250847 h 250847"/>
                    <a:gd name="connsiteX4" fmla="*/ 22970 w 98448"/>
                    <a:gd name="connsiteY4" fmla="*/ 194406 h 250847"/>
                    <a:gd name="connsiteX5" fmla="*/ 0 w 98448"/>
                    <a:gd name="connsiteY5" fmla="*/ 173530 h 250847"/>
                    <a:gd name="connsiteX6" fmla="*/ 0 w 98448"/>
                    <a:gd name="connsiteY6" fmla="*/ 0 h 250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250847">
                      <a:moveTo>
                        <a:pt x="0" y="0"/>
                      </a:moveTo>
                      <a:lnTo>
                        <a:pt x="34737" y="42101"/>
                      </a:lnTo>
                      <a:lnTo>
                        <a:pt x="98448" y="94668"/>
                      </a:lnTo>
                      <a:lnTo>
                        <a:pt x="98448" y="250847"/>
                      </a:lnTo>
                      <a:lnTo>
                        <a:pt x="22970" y="194406"/>
                      </a:lnTo>
                      <a:lnTo>
                        <a:pt x="0" y="1735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Freeform 220"/>
                <p:cNvSpPr/>
                <p:nvPr/>
              </p:nvSpPr>
              <p:spPr>
                <a:xfrm>
                  <a:off x="4767540" y="4874948"/>
                  <a:ext cx="98448" cy="250847"/>
                </a:xfrm>
                <a:custGeom>
                  <a:avLst/>
                  <a:gdLst>
                    <a:gd name="connsiteX0" fmla="*/ 98448 w 98448"/>
                    <a:gd name="connsiteY0" fmla="*/ 0 h 250847"/>
                    <a:gd name="connsiteX1" fmla="*/ 98448 w 98448"/>
                    <a:gd name="connsiteY1" fmla="*/ 173530 h 250847"/>
                    <a:gd name="connsiteX2" fmla="*/ 75478 w 98448"/>
                    <a:gd name="connsiteY2" fmla="*/ 194406 h 250847"/>
                    <a:gd name="connsiteX3" fmla="*/ 0 w 98448"/>
                    <a:gd name="connsiteY3" fmla="*/ 250847 h 250847"/>
                    <a:gd name="connsiteX4" fmla="*/ 0 w 98448"/>
                    <a:gd name="connsiteY4" fmla="*/ 94668 h 250847"/>
                    <a:gd name="connsiteX5" fmla="*/ 63711 w 98448"/>
                    <a:gd name="connsiteY5" fmla="*/ 42101 h 250847"/>
                    <a:gd name="connsiteX6" fmla="*/ 98448 w 98448"/>
                    <a:gd name="connsiteY6" fmla="*/ 0 h 250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250847">
                      <a:moveTo>
                        <a:pt x="98448" y="0"/>
                      </a:moveTo>
                      <a:lnTo>
                        <a:pt x="98448" y="173530"/>
                      </a:lnTo>
                      <a:lnTo>
                        <a:pt x="75478" y="194406"/>
                      </a:lnTo>
                      <a:lnTo>
                        <a:pt x="0" y="250847"/>
                      </a:lnTo>
                      <a:lnTo>
                        <a:pt x="0" y="94668"/>
                      </a:lnTo>
                      <a:lnTo>
                        <a:pt x="63711" y="42101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Freeform 221"/>
                <p:cNvSpPr/>
                <p:nvPr/>
              </p:nvSpPr>
              <p:spPr>
                <a:xfrm>
                  <a:off x="3627753" y="4992878"/>
                  <a:ext cx="98448" cy="205830"/>
                </a:xfrm>
                <a:custGeom>
                  <a:avLst/>
                  <a:gdLst>
                    <a:gd name="connsiteX0" fmla="*/ 0 w 98448"/>
                    <a:gd name="connsiteY0" fmla="*/ 0 h 205830"/>
                    <a:gd name="connsiteX1" fmla="*/ 43658 w 98448"/>
                    <a:gd name="connsiteY1" fmla="*/ 36021 h 205830"/>
                    <a:gd name="connsiteX2" fmla="*/ 98448 w 98448"/>
                    <a:gd name="connsiteY2" fmla="*/ 69307 h 205830"/>
                    <a:gd name="connsiteX3" fmla="*/ 98448 w 98448"/>
                    <a:gd name="connsiteY3" fmla="*/ 205830 h 205830"/>
                    <a:gd name="connsiteX4" fmla="*/ 61619 w 98448"/>
                    <a:gd name="connsiteY4" fmla="*/ 188088 h 205830"/>
                    <a:gd name="connsiteX5" fmla="*/ 0 w 98448"/>
                    <a:gd name="connsiteY5" fmla="*/ 150653 h 205830"/>
                    <a:gd name="connsiteX6" fmla="*/ 0 w 98448"/>
                    <a:gd name="connsiteY6" fmla="*/ 0 h 20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205830">
                      <a:moveTo>
                        <a:pt x="0" y="0"/>
                      </a:moveTo>
                      <a:lnTo>
                        <a:pt x="43658" y="36021"/>
                      </a:lnTo>
                      <a:lnTo>
                        <a:pt x="98448" y="69307"/>
                      </a:lnTo>
                      <a:lnTo>
                        <a:pt x="98448" y="205830"/>
                      </a:lnTo>
                      <a:lnTo>
                        <a:pt x="61619" y="188088"/>
                      </a:lnTo>
                      <a:lnTo>
                        <a:pt x="0" y="1506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Freeform 222"/>
                <p:cNvSpPr/>
                <p:nvPr/>
              </p:nvSpPr>
              <p:spPr>
                <a:xfrm>
                  <a:off x="4640897" y="4992878"/>
                  <a:ext cx="98448" cy="205830"/>
                </a:xfrm>
                <a:custGeom>
                  <a:avLst/>
                  <a:gdLst>
                    <a:gd name="connsiteX0" fmla="*/ 98448 w 98448"/>
                    <a:gd name="connsiteY0" fmla="*/ 0 h 205830"/>
                    <a:gd name="connsiteX1" fmla="*/ 98448 w 98448"/>
                    <a:gd name="connsiteY1" fmla="*/ 150653 h 205830"/>
                    <a:gd name="connsiteX2" fmla="*/ 36829 w 98448"/>
                    <a:gd name="connsiteY2" fmla="*/ 188088 h 205830"/>
                    <a:gd name="connsiteX3" fmla="*/ 0 w 98448"/>
                    <a:gd name="connsiteY3" fmla="*/ 205830 h 205830"/>
                    <a:gd name="connsiteX4" fmla="*/ 0 w 98448"/>
                    <a:gd name="connsiteY4" fmla="*/ 69307 h 205830"/>
                    <a:gd name="connsiteX5" fmla="*/ 54790 w 98448"/>
                    <a:gd name="connsiteY5" fmla="*/ 36021 h 205830"/>
                    <a:gd name="connsiteX6" fmla="*/ 98448 w 98448"/>
                    <a:gd name="connsiteY6" fmla="*/ 0 h 20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205830">
                      <a:moveTo>
                        <a:pt x="98448" y="0"/>
                      </a:moveTo>
                      <a:lnTo>
                        <a:pt x="98448" y="150653"/>
                      </a:lnTo>
                      <a:lnTo>
                        <a:pt x="36829" y="188088"/>
                      </a:lnTo>
                      <a:lnTo>
                        <a:pt x="0" y="205830"/>
                      </a:lnTo>
                      <a:lnTo>
                        <a:pt x="0" y="69307"/>
                      </a:lnTo>
                      <a:lnTo>
                        <a:pt x="54790" y="36021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Freeform 223"/>
                <p:cNvSpPr/>
                <p:nvPr/>
              </p:nvSpPr>
              <p:spPr>
                <a:xfrm>
                  <a:off x="3754396" y="5078375"/>
                  <a:ext cx="98448" cy="172910"/>
                </a:xfrm>
                <a:custGeom>
                  <a:avLst/>
                  <a:gdLst>
                    <a:gd name="connsiteX0" fmla="*/ 0 w 98448"/>
                    <a:gd name="connsiteY0" fmla="*/ 0 h 172910"/>
                    <a:gd name="connsiteX1" fmla="*/ 72609 w 98448"/>
                    <a:gd name="connsiteY1" fmla="*/ 34977 h 172910"/>
                    <a:gd name="connsiteX2" fmla="*/ 98448 w 98448"/>
                    <a:gd name="connsiteY2" fmla="*/ 44434 h 172910"/>
                    <a:gd name="connsiteX3" fmla="*/ 98448 w 98448"/>
                    <a:gd name="connsiteY3" fmla="*/ 172910 h 172910"/>
                    <a:gd name="connsiteX4" fmla="*/ 25603 w 98448"/>
                    <a:gd name="connsiteY4" fmla="*/ 146248 h 172910"/>
                    <a:gd name="connsiteX5" fmla="*/ 0 w 98448"/>
                    <a:gd name="connsiteY5" fmla="*/ 133915 h 172910"/>
                    <a:gd name="connsiteX6" fmla="*/ 0 w 98448"/>
                    <a:gd name="connsiteY6" fmla="*/ 0 h 172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72910">
                      <a:moveTo>
                        <a:pt x="0" y="0"/>
                      </a:moveTo>
                      <a:lnTo>
                        <a:pt x="72609" y="34977"/>
                      </a:lnTo>
                      <a:lnTo>
                        <a:pt x="98448" y="44434"/>
                      </a:lnTo>
                      <a:lnTo>
                        <a:pt x="98448" y="172910"/>
                      </a:lnTo>
                      <a:lnTo>
                        <a:pt x="25603" y="146248"/>
                      </a:lnTo>
                      <a:lnTo>
                        <a:pt x="0" y="1339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Freeform 224"/>
                <p:cNvSpPr/>
                <p:nvPr/>
              </p:nvSpPr>
              <p:spPr>
                <a:xfrm>
                  <a:off x="4514254" y="5078375"/>
                  <a:ext cx="98448" cy="172910"/>
                </a:xfrm>
                <a:custGeom>
                  <a:avLst/>
                  <a:gdLst>
                    <a:gd name="connsiteX0" fmla="*/ 98448 w 98448"/>
                    <a:gd name="connsiteY0" fmla="*/ 0 h 172910"/>
                    <a:gd name="connsiteX1" fmla="*/ 98448 w 98448"/>
                    <a:gd name="connsiteY1" fmla="*/ 133915 h 172910"/>
                    <a:gd name="connsiteX2" fmla="*/ 72845 w 98448"/>
                    <a:gd name="connsiteY2" fmla="*/ 146248 h 172910"/>
                    <a:gd name="connsiteX3" fmla="*/ 0 w 98448"/>
                    <a:gd name="connsiteY3" fmla="*/ 172910 h 172910"/>
                    <a:gd name="connsiteX4" fmla="*/ 0 w 98448"/>
                    <a:gd name="connsiteY4" fmla="*/ 44434 h 172910"/>
                    <a:gd name="connsiteX5" fmla="*/ 25839 w 98448"/>
                    <a:gd name="connsiteY5" fmla="*/ 34977 h 172910"/>
                    <a:gd name="connsiteX6" fmla="*/ 98448 w 98448"/>
                    <a:gd name="connsiteY6" fmla="*/ 0 h 172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72910">
                      <a:moveTo>
                        <a:pt x="98448" y="0"/>
                      </a:moveTo>
                      <a:lnTo>
                        <a:pt x="98448" y="133915"/>
                      </a:lnTo>
                      <a:lnTo>
                        <a:pt x="72845" y="146248"/>
                      </a:lnTo>
                      <a:lnTo>
                        <a:pt x="0" y="172910"/>
                      </a:lnTo>
                      <a:lnTo>
                        <a:pt x="0" y="44434"/>
                      </a:lnTo>
                      <a:lnTo>
                        <a:pt x="25839" y="34977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Freeform 225"/>
                <p:cNvSpPr/>
                <p:nvPr/>
              </p:nvSpPr>
              <p:spPr>
                <a:xfrm>
                  <a:off x="3881039" y="5133130"/>
                  <a:ext cx="98448" cy="152649"/>
                </a:xfrm>
                <a:custGeom>
                  <a:avLst/>
                  <a:gdLst>
                    <a:gd name="connsiteX0" fmla="*/ 0 w 98448"/>
                    <a:gd name="connsiteY0" fmla="*/ 0 h 152649"/>
                    <a:gd name="connsiteX1" fmla="*/ 30123 w 98448"/>
                    <a:gd name="connsiteY1" fmla="*/ 11025 h 152649"/>
                    <a:gd name="connsiteX2" fmla="*/ 98448 w 98448"/>
                    <a:gd name="connsiteY2" fmla="*/ 28593 h 152649"/>
                    <a:gd name="connsiteX3" fmla="*/ 98448 w 98448"/>
                    <a:gd name="connsiteY3" fmla="*/ 152649 h 152649"/>
                    <a:gd name="connsiteX4" fmla="*/ 93569 w 98448"/>
                    <a:gd name="connsiteY4" fmla="*/ 151904 h 152649"/>
                    <a:gd name="connsiteX5" fmla="*/ 0 w 98448"/>
                    <a:gd name="connsiteY5" fmla="*/ 127845 h 152649"/>
                    <a:gd name="connsiteX6" fmla="*/ 0 w 98448"/>
                    <a:gd name="connsiteY6" fmla="*/ 0 h 152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52649">
                      <a:moveTo>
                        <a:pt x="0" y="0"/>
                      </a:moveTo>
                      <a:lnTo>
                        <a:pt x="30123" y="11025"/>
                      </a:lnTo>
                      <a:lnTo>
                        <a:pt x="98448" y="28593"/>
                      </a:lnTo>
                      <a:lnTo>
                        <a:pt x="98448" y="152649"/>
                      </a:lnTo>
                      <a:lnTo>
                        <a:pt x="93569" y="151904"/>
                      </a:lnTo>
                      <a:lnTo>
                        <a:pt x="0" y="1278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Freeform 226"/>
                <p:cNvSpPr/>
                <p:nvPr/>
              </p:nvSpPr>
              <p:spPr>
                <a:xfrm>
                  <a:off x="4387611" y="5133130"/>
                  <a:ext cx="98448" cy="152649"/>
                </a:xfrm>
                <a:custGeom>
                  <a:avLst/>
                  <a:gdLst>
                    <a:gd name="connsiteX0" fmla="*/ 98448 w 98448"/>
                    <a:gd name="connsiteY0" fmla="*/ 0 h 152649"/>
                    <a:gd name="connsiteX1" fmla="*/ 98448 w 98448"/>
                    <a:gd name="connsiteY1" fmla="*/ 127845 h 152649"/>
                    <a:gd name="connsiteX2" fmla="*/ 4879 w 98448"/>
                    <a:gd name="connsiteY2" fmla="*/ 151904 h 152649"/>
                    <a:gd name="connsiteX3" fmla="*/ 0 w 98448"/>
                    <a:gd name="connsiteY3" fmla="*/ 152649 h 152649"/>
                    <a:gd name="connsiteX4" fmla="*/ 0 w 98448"/>
                    <a:gd name="connsiteY4" fmla="*/ 28593 h 152649"/>
                    <a:gd name="connsiteX5" fmla="*/ 68325 w 98448"/>
                    <a:gd name="connsiteY5" fmla="*/ 11025 h 152649"/>
                    <a:gd name="connsiteX6" fmla="*/ 98448 w 98448"/>
                    <a:gd name="connsiteY6" fmla="*/ 0 h 152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52649">
                      <a:moveTo>
                        <a:pt x="98448" y="0"/>
                      </a:moveTo>
                      <a:lnTo>
                        <a:pt x="98448" y="127845"/>
                      </a:lnTo>
                      <a:lnTo>
                        <a:pt x="4879" y="151904"/>
                      </a:lnTo>
                      <a:lnTo>
                        <a:pt x="0" y="152649"/>
                      </a:lnTo>
                      <a:lnTo>
                        <a:pt x="0" y="28593"/>
                      </a:lnTo>
                      <a:lnTo>
                        <a:pt x="68325" y="11025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Freeform 227"/>
                <p:cNvSpPr/>
                <p:nvPr/>
              </p:nvSpPr>
              <p:spPr>
                <a:xfrm>
                  <a:off x="4007682" y="5168059"/>
                  <a:ext cx="98448" cy="134128"/>
                </a:xfrm>
                <a:custGeom>
                  <a:avLst/>
                  <a:gdLst>
                    <a:gd name="connsiteX0" fmla="*/ 0 w 98448"/>
                    <a:gd name="connsiteY0" fmla="*/ 0 h 134128"/>
                    <a:gd name="connsiteX1" fmla="*/ 82212 w 98448"/>
                    <a:gd name="connsiteY1" fmla="*/ 12547 h 134128"/>
                    <a:gd name="connsiteX2" fmla="*/ 98448 w 98448"/>
                    <a:gd name="connsiteY2" fmla="*/ 13367 h 134128"/>
                    <a:gd name="connsiteX3" fmla="*/ 98448 w 98448"/>
                    <a:gd name="connsiteY3" fmla="*/ 134128 h 134128"/>
                    <a:gd name="connsiteX4" fmla="*/ 69865 w 98448"/>
                    <a:gd name="connsiteY4" fmla="*/ 132684 h 134128"/>
                    <a:gd name="connsiteX5" fmla="*/ 0 w 98448"/>
                    <a:gd name="connsiteY5" fmla="*/ 122022 h 134128"/>
                    <a:gd name="connsiteX6" fmla="*/ 0 w 98448"/>
                    <a:gd name="connsiteY6" fmla="*/ 0 h 134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34128">
                      <a:moveTo>
                        <a:pt x="0" y="0"/>
                      </a:moveTo>
                      <a:lnTo>
                        <a:pt x="82212" y="12547"/>
                      </a:lnTo>
                      <a:lnTo>
                        <a:pt x="98448" y="13367"/>
                      </a:lnTo>
                      <a:lnTo>
                        <a:pt x="98448" y="134128"/>
                      </a:lnTo>
                      <a:lnTo>
                        <a:pt x="69865" y="132684"/>
                      </a:lnTo>
                      <a:lnTo>
                        <a:pt x="0" y="1220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Freeform 228"/>
                <p:cNvSpPr/>
                <p:nvPr/>
              </p:nvSpPr>
              <p:spPr>
                <a:xfrm>
                  <a:off x="4260968" y="5168059"/>
                  <a:ext cx="98448" cy="134128"/>
                </a:xfrm>
                <a:custGeom>
                  <a:avLst/>
                  <a:gdLst>
                    <a:gd name="connsiteX0" fmla="*/ 98448 w 98448"/>
                    <a:gd name="connsiteY0" fmla="*/ 0 h 134128"/>
                    <a:gd name="connsiteX1" fmla="*/ 98448 w 98448"/>
                    <a:gd name="connsiteY1" fmla="*/ 122022 h 134128"/>
                    <a:gd name="connsiteX2" fmla="*/ 28583 w 98448"/>
                    <a:gd name="connsiteY2" fmla="*/ 132684 h 134128"/>
                    <a:gd name="connsiteX3" fmla="*/ 0 w 98448"/>
                    <a:gd name="connsiteY3" fmla="*/ 134128 h 134128"/>
                    <a:gd name="connsiteX4" fmla="*/ 0 w 98448"/>
                    <a:gd name="connsiteY4" fmla="*/ 13367 h 134128"/>
                    <a:gd name="connsiteX5" fmla="*/ 16236 w 98448"/>
                    <a:gd name="connsiteY5" fmla="*/ 12547 h 134128"/>
                    <a:gd name="connsiteX6" fmla="*/ 98448 w 98448"/>
                    <a:gd name="connsiteY6" fmla="*/ 0 h 134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34128">
                      <a:moveTo>
                        <a:pt x="98448" y="0"/>
                      </a:moveTo>
                      <a:lnTo>
                        <a:pt x="98448" y="122022"/>
                      </a:lnTo>
                      <a:lnTo>
                        <a:pt x="28583" y="132684"/>
                      </a:lnTo>
                      <a:lnTo>
                        <a:pt x="0" y="134128"/>
                      </a:lnTo>
                      <a:lnTo>
                        <a:pt x="0" y="13367"/>
                      </a:lnTo>
                      <a:lnTo>
                        <a:pt x="16236" y="12547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Freeform 229"/>
                <p:cNvSpPr/>
                <p:nvPr/>
              </p:nvSpPr>
              <p:spPr>
                <a:xfrm>
                  <a:off x="4134325" y="5182850"/>
                  <a:ext cx="98448" cy="123246"/>
                </a:xfrm>
                <a:custGeom>
                  <a:avLst/>
                  <a:gdLst>
                    <a:gd name="connsiteX0" fmla="*/ 0 w 98448"/>
                    <a:gd name="connsiteY0" fmla="*/ 0 h 123246"/>
                    <a:gd name="connsiteX1" fmla="*/ 49224 w 98448"/>
                    <a:gd name="connsiteY1" fmla="*/ 2485 h 123246"/>
                    <a:gd name="connsiteX2" fmla="*/ 98448 w 98448"/>
                    <a:gd name="connsiteY2" fmla="*/ 0 h 123246"/>
                    <a:gd name="connsiteX3" fmla="*/ 98448 w 98448"/>
                    <a:gd name="connsiteY3" fmla="*/ 120760 h 123246"/>
                    <a:gd name="connsiteX4" fmla="*/ 49224 w 98448"/>
                    <a:gd name="connsiteY4" fmla="*/ 123246 h 123246"/>
                    <a:gd name="connsiteX5" fmla="*/ 0 w 98448"/>
                    <a:gd name="connsiteY5" fmla="*/ 120760 h 123246"/>
                    <a:gd name="connsiteX6" fmla="*/ 0 w 98448"/>
                    <a:gd name="connsiteY6" fmla="*/ 0 h 123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23246">
                      <a:moveTo>
                        <a:pt x="0" y="0"/>
                      </a:moveTo>
                      <a:lnTo>
                        <a:pt x="49224" y="2485"/>
                      </a:lnTo>
                      <a:lnTo>
                        <a:pt x="98448" y="0"/>
                      </a:lnTo>
                      <a:lnTo>
                        <a:pt x="98448" y="120760"/>
                      </a:lnTo>
                      <a:lnTo>
                        <a:pt x="49224" y="123246"/>
                      </a:lnTo>
                      <a:lnTo>
                        <a:pt x="0" y="120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9" name="Oval 212"/>
            <p:cNvSpPr/>
            <p:nvPr/>
          </p:nvSpPr>
          <p:spPr>
            <a:xfrm>
              <a:off x="6779897" y="2500626"/>
              <a:ext cx="1047352" cy="1047351"/>
            </a:xfrm>
            <a:prstGeom prst="ellipse">
              <a:avLst/>
            </a:prstGeom>
            <a:gradFill>
              <a:gsLst>
                <a:gs pos="1000">
                  <a:srgbClr val="BEBD98"/>
                </a:gs>
                <a:gs pos="85000">
                  <a:srgbClr val="6C6B45"/>
                </a:gs>
              </a:gsLst>
              <a:path path="circle">
                <a:fillToRect l="50000" t="50000" r="50000" b="50000"/>
              </a:path>
            </a:gradFill>
            <a:ln w="635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Group 106"/>
          <p:cNvGrpSpPr>
            <a:grpSpLocks/>
          </p:cNvGrpSpPr>
          <p:nvPr/>
        </p:nvGrpSpPr>
        <p:grpSpPr bwMode="auto">
          <a:xfrm>
            <a:off x="6450015" y="2234408"/>
            <a:ext cx="1501775" cy="1320800"/>
            <a:chOff x="4813380" y="2351414"/>
            <a:chExt cx="1338283" cy="1338284"/>
          </a:xfrm>
        </p:grpSpPr>
        <p:grpSp>
          <p:nvGrpSpPr>
            <p:cNvPr id="111" name="Group 108"/>
            <p:cNvGrpSpPr/>
            <p:nvPr/>
          </p:nvGrpSpPr>
          <p:grpSpPr>
            <a:xfrm>
              <a:off x="4813380" y="2351414"/>
              <a:ext cx="1338283" cy="1338284"/>
              <a:chOff x="3146800" y="3232595"/>
              <a:chExt cx="2073499" cy="2073501"/>
            </a:xfrm>
            <a:solidFill>
              <a:srgbClr val="7E7C90"/>
            </a:solidFill>
          </p:grpSpPr>
          <p:grpSp>
            <p:nvGrpSpPr>
              <p:cNvPr id="113" name="Group 110"/>
              <p:cNvGrpSpPr/>
              <p:nvPr/>
            </p:nvGrpSpPr>
            <p:grpSpPr>
              <a:xfrm>
                <a:off x="3374468" y="3232595"/>
                <a:ext cx="1618164" cy="607708"/>
                <a:chOff x="3374467" y="3232597"/>
                <a:chExt cx="1618164" cy="607708"/>
              </a:xfrm>
              <a:grpFill/>
            </p:grpSpPr>
            <p:sp>
              <p:nvSpPr>
                <p:cNvPr id="130" name="Freeform 138"/>
                <p:cNvSpPr/>
                <p:nvPr/>
              </p:nvSpPr>
              <p:spPr>
                <a:xfrm>
                  <a:off x="4134325" y="3232597"/>
                  <a:ext cx="98448" cy="123247"/>
                </a:xfrm>
                <a:custGeom>
                  <a:avLst/>
                  <a:gdLst>
                    <a:gd name="connsiteX0" fmla="*/ 49224 w 98448"/>
                    <a:gd name="connsiteY0" fmla="*/ 0 h 123247"/>
                    <a:gd name="connsiteX1" fmla="*/ 98448 w 98448"/>
                    <a:gd name="connsiteY1" fmla="*/ 2486 h 123247"/>
                    <a:gd name="connsiteX2" fmla="*/ 98448 w 98448"/>
                    <a:gd name="connsiteY2" fmla="*/ 123247 h 123247"/>
                    <a:gd name="connsiteX3" fmla="*/ 49224 w 98448"/>
                    <a:gd name="connsiteY3" fmla="*/ 120761 h 123247"/>
                    <a:gd name="connsiteX4" fmla="*/ 0 w 98448"/>
                    <a:gd name="connsiteY4" fmla="*/ 123247 h 123247"/>
                    <a:gd name="connsiteX5" fmla="*/ 0 w 98448"/>
                    <a:gd name="connsiteY5" fmla="*/ 2486 h 123247"/>
                    <a:gd name="connsiteX6" fmla="*/ 49224 w 98448"/>
                    <a:gd name="connsiteY6" fmla="*/ 0 h 123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23247">
                      <a:moveTo>
                        <a:pt x="49224" y="0"/>
                      </a:moveTo>
                      <a:lnTo>
                        <a:pt x="98448" y="2486"/>
                      </a:lnTo>
                      <a:lnTo>
                        <a:pt x="98448" y="123247"/>
                      </a:lnTo>
                      <a:lnTo>
                        <a:pt x="49224" y="120761"/>
                      </a:lnTo>
                      <a:lnTo>
                        <a:pt x="0" y="123247"/>
                      </a:lnTo>
                      <a:lnTo>
                        <a:pt x="0" y="2486"/>
                      </a:lnTo>
                      <a:lnTo>
                        <a:pt x="49224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Freeform 139"/>
                <p:cNvSpPr/>
                <p:nvPr/>
              </p:nvSpPr>
              <p:spPr>
                <a:xfrm>
                  <a:off x="4007682" y="3236506"/>
                  <a:ext cx="98448" cy="134128"/>
                </a:xfrm>
                <a:custGeom>
                  <a:avLst/>
                  <a:gdLst>
                    <a:gd name="connsiteX0" fmla="*/ 98448 w 98448"/>
                    <a:gd name="connsiteY0" fmla="*/ 0 h 134128"/>
                    <a:gd name="connsiteX1" fmla="*/ 98448 w 98448"/>
                    <a:gd name="connsiteY1" fmla="*/ 120760 h 134128"/>
                    <a:gd name="connsiteX2" fmla="*/ 82212 w 98448"/>
                    <a:gd name="connsiteY2" fmla="*/ 121580 h 134128"/>
                    <a:gd name="connsiteX3" fmla="*/ 0 w 98448"/>
                    <a:gd name="connsiteY3" fmla="*/ 134128 h 134128"/>
                    <a:gd name="connsiteX4" fmla="*/ 0 w 98448"/>
                    <a:gd name="connsiteY4" fmla="*/ 12106 h 134128"/>
                    <a:gd name="connsiteX5" fmla="*/ 69865 w 98448"/>
                    <a:gd name="connsiteY5" fmla="*/ 1443 h 134128"/>
                    <a:gd name="connsiteX6" fmla="*/ 98448 w 98448"/>
                    <a:gd name="connsiteY6" fmla="*/ 0 h 134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34128">
                      <a:moveTo>
                        <a:pt x="98448" y="0"/>
                      </a:moveTo>
                      <a:lnTo>
                        <a:pt x="98448" y="120760"/>
                      </a:lnTo>
                      <a:lnTo>
                        <a:pt x="82212" y="121580"/>
                      </a:lnTo>
                      <a:lnTo>
                        <a:pt x="0" y="134128"/>
                      </a:lnTo>
                      <a:lnTo>
                        <a:pt x="0" y="12106"/>
                      </a:lnTo>
                      <a:lnTo>
                        <a:pt x="69865" y="1443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Freeform 141"/>
                <p:cNvSpPr/>
                <p:nvPr/>
              </p:nvSpPr>
              <p:spPr>
                <a:xfrm>
                  <a:off x="4260968" y="3236506"/>
                  <a:ext cx="98448" cy="134128"/>
                </a:xfrm>
                <a:custGeom>
                  <a:avLst/>
                  <a:gdLst>
                    <a:gd name="connsiteX0" fmla="*/ 0 w 98448"/>
                    <a:gd name="connsiteY0" fmla="*/ 0 h 134128"/>
                    <a:gd name="connsiteX1" fmla="*/ 28583 w 98448"/>
                    <a:gd name="connsiteY1" fmla="*/ 1443 h 134128"/>
                    <a:gd name="connsiteX2" fmla="*/ 98448 w 98448"/>
                    <a:gd name="connsiteY2" fmla="*/ 12106 h 134128"/>
                    <a:gd name="connsiteX3" fmla="*/ 98448 w 98448"/>
                    <a:gd name="connsiteY3" fmla="*/ 134128 h 134128"/>
                    <a:gd name="connsiteX4" fmla="*/ 16236 w 98448"/>
                    <a:gd name="connsiteY4" fmla="*/ 121580 h 134128"/>
                    <a:gd name="connsiteX5" fmla="*/ 0 w 98448"/>
                    <a:gd name="connsiteY5" fmla="*/ 120760 h 134128"/>
                    <a:gd name="connsiteX6" fmla="*/ 0 w 98448"/>
                    <a:gd name="connsiteY6" fmla="*/ 0 h 134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34128">
                      <a:moveTo>
                        <a:pt x="0" y="0"/>
                      </a:moveTo>
                      <a:lnTo>
                        <a:pt x="28583" y="1443"/>
                      </a:lnTo>
                      <a:lnTo>
                        <a:pt x="98448" y="12106"/>
                      </a:lnTo>
                      <a:lnTo>
                        <a:pt x="98448" y="134128"/>
                      </a:lnTo>
                      <a:lnTo>
                        <a:pt x="16236" y="121580"/>
                      </a:lnTo>
                      <a:lnTo>
                        <a:pt x="0" y="120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Freeform 142"/>
                <p:cNvSpPr/>
                <p:nvPr/>
              </p:nvSpPr>
              <p:spPr>
                <a:xfrm>
                  <a:off x="3881039" y="3252915"/>
                  <a:ext cx="98448" cy="152648"/>
                </a:xfrm>
                <a:custGeom>
                  <a:avLst/>
                  <a:gdLst>
                    <a:gd name="connsiteX0" fmla="*/ 98448 w 98448"/>
                    <a:gd name="connsiteY0" fmla="*/ 0 h 152648"/>
                    <a:gd name="connsiteX1" fmla="*/ 98448 w 98448"/>
                    <a:gd name="connsiteY1" fmla="*/ 124055 h 152648"/>
                    <a:gd name="connsiteX2" fmla="*/ 30123 w 98448"/>
                    <a:gd name="connsiteY2" fmla="*/ 141623 h 152648"/>
                    <a:gd name="connsiteX3" fmla="*/ 0 w 98448"/>
                    <a:gd name="connsiteY3" fmla="*/ 152648 h 152648"/>
                    <a:gd name="connsiteX4" fmla="*/ 0 w 98448"/>
                    <a:gd name="connsiteY4" fmla="*/ 24803 h 152648"/>
                    <a:gd name="connsiteX5" fmla="*/ 93569 w 98448"/>
                    <a:gd name="connsiteY5" fmla="*/ 744 h 152648"/>
                    <a:gd name="connsiteX6" fmla="*/ 98448 w 98448"/>
                    <a:gd name="connsiteY6" fmla="*/ 0 h 152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52648">
                      <a:moveTo>
                        <a:pt x="98448" y="0"/>
                      </a:moveTo>
                      <a:lnTo>
                        <a:pt x="98448" y="124055"/>
                      </a:lnTo>
                      <a:lnTo>
                        <a:pt x="30123" y="141623"/>
                      </a:lnTo>
                      <a:lnTo>
                        <a:pt x="0" y="152648"/>
                      </a:lnTo>
                      <a:lnTo>
                        <a:pt x="0" y="24803"/>
                      </a:lnTo>
                      <a:lnTo>
                        <a:pt x="93569" y="744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" name="Freeform 143"/>
                <p:cNvSpPr/>
                <p:nvPr/>
              </p:nvSpPr>
              <p:spPr>
                <a:xfrm>
                  <a:off x="4387611" y="3252915"/>
                  <a:ext cx="98448" cy="152648"/>
                </a:xfrm>
                <a:custGeom>
                  <a:avLst/>
                  <a:gdLst>
                    <a:gd name="connsiteX0" fmla="*/ 0 w 98448"/>
                    <a:gd name="connsiteY0" fmla="*/ 0 h 152648"/>
                    <a:gd name="connsiteX1" fmla="*/ 4879 w 98448"/>
                    <a:gd name="connsiteY1" fmla="*/ 744 h 152648"/>
                    <a:gd name="connsiteX2" fmla="*/ 98448 w 98448"/>
                    <a:gd name="connsiteY2" fmla="*/ 24803 h 152648"/>
                    <a:gd name="connsiteX3" fmla="*/ 98448 w 98448"/>
                    <a:gd name="connsiteY3" fmla="*/ 152648 h 152648"/>
                    <a:gd name="connsiteX4" fmla="*/ 68325 w 98448"/>
                    <a:gd name="connsiteY4" fmla="*/ 141623 h 152648"/>
                    <a:gd name="connsiteX5" fmla="*/ 0 w 98448"/>
                    <a:gd name="connsiteY5" fmla="*/ 124055 h 152648"/>
                    <a:gd name="connsiteX6" fmla="*/ 0 w 98448"/>
                    <a:gd name="connsiteY6" fmla="*/ 0 h 152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52648">
                      <a:moveTo>
                        <a:pt x="0" y="0"/>
                      </a:moveTo>
                      <a:lnTo>
                        <a:pt x="4879" y="744"/>
                      </a:lnTo>
                      <a:lnTo>
                        <a:pt x="98448" y="24803"/>
                      </a:lnTo>
                      <a:lnTo>
                        <a:pt x="98448" y="152648"/>
                      </a:lnTo>
                      <a:lnTo>
                        <a:pt x="68325" y="141623"/>
                      </a:lnTo>
                      <a:lnTo>
                        <a:pt x="0" y="1240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Freeform 147"/>
                <p:cNvSpPr/>
                <p:nvPr/>
              </p:nvSpPr>
              <p:spPr>
                <a:xfrm>
                  <a:off x="3754396" y="3287408"/>
                  <a:ext cx="98448" cy="172911"/>
                </a:xfrm>
                <a:custGeom>
                  <a:avLst/>
                  <a:gdLst>
                    <a:gd name="connsiteX0" fmla="*/ 98448 w 98448"/>
                    <a:gd name="connsiteY0" fmla="*/ 0 h 172911"/>
                    <a:gd name="connsiteX1" fmla="*/ 98448 w 98448"/>
                    <a:gd name="connsiteY1" fmla="*/ 128476 h 172911"/>
                    <a:gd name="connsiteX2" fmla="*/ 72609 w 98448"/>
                    <a:gd name="connsiteY2" fmla="*/ 137933 h 172911"/>
                    <a:gd name="connsiteX3" fmla="*/ 0 w 98448"/>
                    <a:gd name="connsiteY3" fmla="*/ 172911 h 172911"/>
                    <a:gd name="connsiteX4" fmla="*/ 0 w 98448"/>
                    <a:gd name="connsiteY4" fmla="*/ 38996 h 172911"/>
                    <a:gd name="connsiteX5" fmla="*/ 25603 w 98448"/>
                    <a:gd name="connsiteY5" fmla="*/ 26662 h 172911"/>
                    <a:gd name="connsiteX6" fmla="*/ 98448 w 98448"/>
                    <a:gd name="connsiteY6" fmla="*/ 0 h 172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72911">
                      <a:moveTo>
                        <a:pt x="98448" y="0"/>
                      </a:moveTo>
                      <a:lnTo>
                        <a:pt x="98448" y="128476"/>
                      </a:lnTo>
                      <a:lnTo>
                        <a:pt x="72609" y="137933"/>
                      </a:lnTo>
                      <a:lnTo>
                        <a:pt x="0" y="172911"/>
                      </a:lnTo>
                      <a:lnTo>
                        <a:pt x="0" y="38996"/>
                      </a:lnTo>
                      <a:lnTo>
                        <a:pt x="25603" y="26662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Freeform 148"/>
                <p:cNvSpPr/>
                <p:nvPr/>
              </p:nvSpPr>
              <p:spPr>
                <a:xfrm>
                  <a:off x="4514254" y="3287408"/>
                  <a:ext cx="98448" cy="172911"/>
                </a:xfrm>
                <a:custGeom>
                  <a:avLst/>
                  <a:gdLst>
                    <a:gd name="connsiteX0" fmla="*/ 0 w 98448"/>
                    <a:gd name="connsiteY0" fmla="*/ 0 h 172911"/>
                    <a:gd name="connsiteX1" fmla="*/ 72845 w 98448"/>
                    <a:gd name="connsiteY1" fmla="*/ 26662 h 172911"/>
                    <a:gd name="connsiteX2" fmla="*/ 98448 w 98448"/>
                    <a:gd name="connsiteY2" fmla="*/ 38996 h 172911"/>
                    <a:gd name="connsiteX3" fmla="*/ 98448 w 98448"/>
                    <a:gd name="connsiteY3" fmla="*/ 172911 h 172911"/>
                    <a:gd name="connsiteX4" fmla="*/ 25839 w 98448"/>
                    <a:gd name="connsiteY4" fmla="*/ 137933 h 172911"/>
                    <a:gd name="connsiteX5" fmla="*/ 0 w 98448"/>
                    <a:gd name="connsiteY5" fmla="*/ 128476 h 172911"/>
                    <a:gd name="connsiteX6" fmla="*/ 0 w 98448"/>
                    <a:gd name="connsiteY6" fmla="*/ 0 h 172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72911">
                      <a:moveTo>
                        <a:pt x="0" y="0"/>
                      </a:moveTo>
                      <a:lnTo>
                        <a:pt x="72845" y="26662"/>
                      </a:lnTo>
                      <a:lnTo>
                        <a:pt x="98448" y="38996"/>
                      </a:lnTo>
                      <a:lnTo>
                        <a:pt x="98448" y="172911"/>
                      </a:lnTo>
                      <a:lnTo>
                        <a:pt x="25839" y="137933"/>
                      </a:lnTo>
                      <a:lnTo>
                        <a:pt x="0" y="1284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Freeform 149"/>
                <p:cNvSpPr/>
                <p:nvPr/>
              </p:nvSpPr>
              <p:spPr>
                <a:xfrm>
                  <a:off x="3627753" y="3339986"/>
                  <a:ext cx="98448" cy="205829"/>
                </a:xfrm>
                <a:custGeom>
                  <a:avLst/>
                  <a:gdLst>
                    <a:gd name="connsiteX0" fmla="*/ 98448 w 98448"/>
                    <a:gd name="connsiteY0" fmla="*/ 0 h 205829"/>
                    <a:gd name="connsiteX1" fmla="*/ 98448 w 98448"/>
                    <a:gd name="connsiteY1" fmla="*/ 136523 h 205829"/>
                    <a:gd name="connsiteX2" fmla="*/ 43658 w 98448"/>
                    <a:gd name="connsiteY2" fmla="*/ 169808 h 205829"/>
                    <a:gd name="connsiteX3" fmla="*/ 0 w 98448"/>
                    <a:gd name="connsiteY3" fmla="*/ 205829 h 205829"/>
                    <a:gd name="connsiteX4" fmla="*/ 0 w 98448"/>
                    <a:gd name="connsiteY4" fmla="*/ 55176 h 205829"/>
                    <a:gd name="connsiteX5" fmla="*/ 61619 w 98448"/>
                    <a:gd name="connsiteY5" fmla="*/ 17741 h 205829"/>
                    <a:gd name="connsiteX6" fmla="*/ 98448 w 98448"/>
                    <a:gd name="connsiteY6" fmla="*/ 0 h 205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205829">
                      <a:moveTo>
                        <a:pt x="98448" y="0"/>
                      </a:moveTo>
                      <a:lnTo>
                        <a:pt x="98448" y="136523"/>
                      </a:lnTo>
                      <a:lnTo>
                        <a:pt x="43658" y="169808"/>
                      </a:lnTo>
                      <a:lnTo>
                        <a:pt x="0" y="205829"/>
                      </a:lnTo>
                      <a:lnTo>
                        <a:pt x="0" y="55176"/>
                      </a:lnTo>
                      <a:lnTo>
                        <a:pt x="61619" y="17741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Freeform 150"/>
                <p:cNvSpPr/>
                <p:nvPr/>
              </p:nvSpPr>
              <p:spPr>
                <a:xfrm>
                  <a:off x="4640897" y="3339986"/>
                  <a:ext cx="98448" cy="205829"/>
                </a:xfrm>
                <a:custGeom>
                  <a:avLst/>
                  <a:gdLst>
                    <a:gd name="connsiteX0" fmla="*/ 0 w 98448"/>
                    <a:gd name="connsiteY0" fmla="*/ 0 h 205829"/>
                    <a:gd name="connsiteX1" fmla="*/ 36829 w 98448"/>
                    <a:gd name="connsiteY1" fmla="*/ 17741 h 205829"/>
                    <a:gd name="connsiteX2" fmla="*/ 98448 w 98448"/>
                    <a:gd name="connsiteY2" fmla="*/ 55176 h 205829"/>
                    <a:gd name="connsiteX3" fmla="*/ 98448 w 98448"/>
                    <a:gd name="connsiteY3" fmla="*/ 205829 h 205829"/>
                    <a:gd name="connsiteX4" fmla="*/ 54790 w 98448"/>
                    <a:gd name="connsiteY4" fmla="*/ 169808 h 205829"/>
                    <a:gd name="connsiteX5" fmla="*/ 0 w 98448"/>
                    <a:gd name="connsiteY5" fmla="*/ 136523 h 205829"/>
                    <a:gd name="connsiteX6" fmla="*/ 0 w 98448"/>
                    <a:gd name="connsiteY6" fmla="*/ 0 h 205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205829">
                      <a:moveTo>
                        <a:pt x="0" y="0"/>
                      </a:moveTo>
                      <a:lnTo>
                        <a:pt x="36829" y="17741"/>
                      </a:lnTo>
                      <a:lnTo>
                        <a:pt x="98448" y="55176"/>
                      </a:lnTo>
                      <a:lnTo>
                        <a:pt x="98448" y="205829"/>
                      </a:lnTo>
                      <a:lnTo>
                        <a:pt x="54790" y="169808"/>
                      </a:lnTo>
                      <a:lnTo>
                        <a:pt x="0" y="1365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" name="Freeform 151"/>
                <p:cNvSpPr/>
                <p:nvPr/>
              </p:nvSpPr>
              <p:spPr>
                <a:xfrm>
                  <a:off x="3501110" y="3412898"/>
                  <a:ext cx="98448" cy="250848"/>
                </a:xfrm>
                <a:custGeom>
                  <a:avLst/>
                  <a:gdLst>
                    <a:gd name="connsiteX0" fmla="*/ 98448 w 98448"/>
                    <a:gd name="connsiteY0" fmla="*/ 0 h 250848"/>
                    <a:gd name="connsiteX1" fmla="*/ 98448 w 98448"/>
                    <a:gd name="connsiteY1" fmla="*/ 156180 h 250848"/>
                    <a:gd name="connsiteX2" fmla="*/ 34737 w 98448"/>
                    <a:gd name="connsiteY2" fmla="*/ 208746 h 250848"/>
                    <a:gd name="connsiteX3" fmla="*/ 0 w 98448"/>
                    <a:gd name="connsiteY3" fmla="*/ 250848 h 250848"/>
                    <a:gd name="connsiteX4" fmla="*/ 0 w 98448"/>
                    <a:gd name="connsiteY4" fmla="*/ 77318 h 250848"/>
                    <a:gd name="connsiteX5" fmla="*/ 22970 w 98448"/>
                    <a:gd name="connsiteY5" fmla="*/ 56441 h 250848"/>
                    <a:gd name="connsiteX6" fmla="*/ 98448 w 98448"/>
                    <a:gd name="connsiteY6" fmla="*/ 0 h 250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250848">
                      <a:moveTo>
                        <a:pt x="98448" y="0"/>
                      </a:moveTo>
                      <a:lnTo>
                        <a:pt x="98448" y="156180"/>
                      </a:lnTo>
                      <a:lnTo>
                        <a:pt x="34737" y="208746"/>
                      </a:lnTo>
                      <a:lnTo>
                        <a:pt x="0" y="250848"/>
                      </a:lnTo>
                      <a:lnTo>
                        <a:pt x="0" y="77318"/>
                      </a:lnTo>
                      <a:lnTo>
                        <a:pt x="22970" y="56441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" name="Freeform 206"/>
                <p:cNvSpPr/>
                <p:nvPr/>
              </p:nvSpPr>
              <p:spPr>
                <a:xfrm>
                  <a:off x="4767540" y="3412898"/>
                  <a:ext cx="98448" cy="250848"/>
                </a:xfrm>
                <a:custGeom>
                  <a:avLst/>
                  <a:gdLst>
                    <a:gd name="connsiteX0" fmla="*/ 0 w 98448"/>
                    <a:gd name="connsiteY0" fmla="*/ 0 h 250848"/>
                    <a:gd name="connsiteX1" fmla="*/ 75478 w 98448"/>
                    <a:gd name="connsiteY1" fmla="*/ 56441 h 250848"/>
                    <a:gd name="connsiteX2" fmla="*/ 98448 w 98448"/>
                    <a:gd name="connsiteY2" fmla="*/ 77318 h 250848"/>
                    <a:gd name="connsiteX3" fmla="*/ 98448 w 98448"/>
                    <a:gd name="connsiteY3" fmla="*/ 250848 h 250848"/>
                    <a:gd name="connsiteX4" fmla="*/ 63711 w 98448"/>
                    <a:gd name="connsiteY4" fmla="*/ 208746 h 250848"/>
                    <a:gd name="connsiteX5" fmla="*/ 0 w 98448"/>
                    <a:gd name="connsiteY5" fmla="*/ 156180 h 250848"/>
                    <a:gd name="connsiteX6" fmla="*/ 0 w 98448"/>
                    <a:gd name="connsiteY6" fmla="*/ 0 h 250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250848">
                      <a:moveTo>
                        <a:pt x="0" y="0"/>
                      </a:moveTo>
                      <a:lnTo>
                        <a:pt x="75478" y="56441"/>
                      </a:lnTo>
                      <a:lnTo>
                        <a:pt x="98448" y="77318"/>
                      </a:lnTo>
                      <a:lnTo>
                        <a:pt x="98448" y="250848"/>
                      </a:lnTo>
                      <a:lnTo>
                        <a:pt x="63711" y="208746"/>
                      </a:lnTo>
                      <a:lnTo>
                        <a:pt x="0" y="1561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" name="Freeform 207"/>
                <p:cNvSpPr/>
                <p:nvPr/>
              </p:nvSpPr>
              <p:spPr>
                <a:xfrm>
                  <a:off x="3374467" y="3515842"/>
                  <a:ext cx="98448" cy="324463"/>
                </a:xfrm>
                <a:custGeom>
                  <a:avLst/>
                  <a:gdLst>
                    <a:gd name="connsiteX0" fmla="*/ 98448 w 98448"/>
                    <a:gd name="connsiteY0" fmla="*/ 0 h 324463"/>
                    <a:gd name="connsiteX1" fmla="*/ 98448 w 98448"/>
                    <a:gd name="connsiteY1" fmla="*/ 182077 h 324463"/>
                    <a:gd name="connsiteX2" fmla="*/ 49529 w 98448"/>
                    <a:gd name="connsiteY2" fmla="*/ 241367 h 324463"/>
                    <a:gd name="connsiteX3" fmla="*/ 3648 w 98448"/>
                    <a:gd name="connsiteY3" fmla="*/ 316890 h 324463"/>
                    <a:gd name="connsiteX4" fmla="*/ 0 w 98448"/>
                    <a:gd name="connsiteY4" fmla="*/ 324463 h 324463"/>
                    <a:gd name="connsiteX5" fmla="*/ 0 w 98448"/>
                    <a:gd name="connsiteY5" fmla="*/ 106172 h 324463"/>
                    <a:gd name="connsiteX6" fmla="*/ 9075 w 98448"/>
                    <a:gd name="connsiteY6" fmla="*/ 94036 h 324463"/>
                    <a:gd name="connsiteX7" fmla="*/ 75989 w 98448"/>
                    <a:gd name="connsiteY7" fmla="*/ 20412 h 324463"/>
                    <a:gd name="connsiteX8" fmla="*/ 98448 w 98448"/>
                    <a:gd name="connsiteY8" fmla="*/ 0 h 324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448" h="324463">
                      <a:moveTo>
                        <a:pt x="98448" y="0"/>
                      </a:moveTo>
                      <a:lnTo>
                        <a:pt x="98448" y="182077"/>
                      </a:lnTo>
                      <a:lnTo>
                        <a:pt x="49529" y="241367"/>
                      </a:lnTo>
                      <a:cubicBezTo>
                        <a:pt x="33069" y="265732"/>
                        <a:pt x="17749" y="290932"/>
                        <a:pt x="3648" y="316890"/>
                      </a:cubicBezTo>
                      <a:lnTo>
                        <a:pt x="0" y="324463"/>
                      </a:lnTo>
                      <a:lnTo>
                        <a:pt x="0" y="106172"/>
                      </a:lnTo>
                      <a:lnTo>
                        <a:pt x="9075" y="94036"/>
                      </a:lnTo>
                      <a:cubicBezTo>
                        <a:pt x="30204" y="68434"/>
                        <a:pt x="52537" y="43864"/>
                        <a:pt x="75989" y="20412"/>
                      </a:cubicBez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" name="Freeform 208"/>
                <p:cNvSpPr/>
                <p:nvPr/>
              </p:nvSpPr>
              <p:spPr>
                <a:xfrm>
                  <a:off x="4894183" y="3515842"/>
                  <a:ext cx="98448" cy="324463"/>
                </a:xfrm>
                <a:custGeom>
                  <a:avLst/>
                  <a:gdLst>
                    <a:gd name="connsiteX0" fmla="*/ 0 w 98448"/>
                    <a:gd name="connsiteY0" fmla="*/ 0 h 324463"/>
                    <a:gd name="connsiteX1" fmla="*/ 22459 w 98448"/>
                    <a:gd name="connsiteY1" fmla="*/ 20412 h 324463"/>
                    <a:gd name="connsiteX2" fmla="*/ 89373 w 98448"/>
                    <a:gd name="connsiteY2" fmla="*/ 94036 h 324463"/>
                    <a:gd name="connsiteX3" fmla="*/ 98448 w 98448"/>
                    <a:gd name="connsiteY3" fmla="*/ 106172 h 324463"/>
                    <a:gd name="connsiteX4" fmla="*/ 98448 w 98448"/>
                    <a:gd name="connsiteY4" fmla="*/ 324463 h 324463"/>
                    <a:gd name="connsiteX5" fmla="*/ 94800 w 98448"/>
                    <a:gd name="connsiteY5" fmla="*/ 316890 h 324463"/>
                    <a:gd name="connsiteX6" fmla="*/ 48919 w 98448"/>
                    <a:gd name="connsiteY6" fmla="*/ 241367 h 324463"/>
                    <a:gd name="connsiteX7" fmla="*/ 0 w 98448"/>
                    <a:gd name="connsiteY7" fmla="*/ 182077 h 324463"/>
                    <a:gd name="connsiteX8" fmla="*/ 0 w 98448"/>
                    <a:gd name="connsiteY8" fmla="*/ 0 h 324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448" h="324463">
                      <a:moveTo>
                        <a:pt x="0" y="0"/>
                      </a:moveTo>
                      <a:lnTo>
                        <a:pt x="22459" y="20412"/>
                      </a:lnTo>
                      <a:cubicBezTo>
                        <a:pt x="45911" y="43864"/>
                        <a:pt x="68245" y="68434"/>
                        <a:pt x="89373" y="94036"/>
                      </a:cubicBezTo>
                      <a:lnTo>
                        <a:pt x="98448" y="106172"/>
                      </a:lnTo>
                      <a:lnTo>
                        <a:pt x="98448" y="324463"/>
                      </a:lnTo>
                      <a:lnTo>
                        <a:pt x="94800" y="316890"/>
                      </a:lnTo>
                      <a:cubicBezTo>
                        <a:pt x="80699" y="290932"/>
                        <a:pt x="65380" y="265732"/>
                        <a:pt x="48919" y="241367"/>
                      </a:cubicBezTo>
                      <a:lnTo>
                        <a:pt x="0" y="1820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4" name="Freeform 111"/>
              <p:cNvSpPr/>
              <p:nvPr/>
            </p:nvSpPr>
            <p:spPr>
              <a:xfrm>
                <a:off x="3146800" y="3659717"/>
                <a:ext cx="199472" cy="1219255"/>
              </a:xfrm>
              <a:custGeom>
                <a:avLst/>
                <a:gdLst>
                  <a:gd name="connsiteX0" fmla="*/ 199473 w 199473"/>
                  <a:gd name="connsiteY0" fmla="*/ 0 h 1219257"/>
                  <a:gd name="connsiteX1" fmla="*/ 199473 w 199473"/>
                  <a:gd name="connsiteY1" fmla="*/ 239116 h 1219257"/>
                  <a:gd name="connsiteX2" fmla="*/ 192744 w 199473"/>
                  <a:gd name="connsiteY2" fmla="*/ 253084 h 1219257"/>
                  <a:gd name="connsiteX3" fmla="*/ 120761 w 199473"/>
                  <a:gd name="connsiteY3" fmla="*/ 609628 h 1219257"/>
                  <a:gd name="connsiteX4" fmla="*/ 192744 w 199473"/>
                  <a:gd name="connsiteY4" fmla="*/ 966172 h 1219257"/>
                  <a:gd name="connsiteX5" fmla="*/ 199473 w 199473"/>
                  <a:gd name="connsiteY5" fmla="*/ 980141 h 1219257"/>
                  <a:gd name="connsiteX6" fmla="*/ 199473 w 199473"/>
                  <a:gd name="connsiteY6" fmla="*/ 1219257 h 1219257"/>
                  <a:gd name="connsiteX7" fmla="*/ 177061 w 199473"/>
                  <a:gd name="connsiteY7" fmla="*/ 1189285 h 1219257"/>
                  <a:gd name="connsiteX8" fmla="*/ 0 w 199473"/>
                  <a:gd name="connsiteY8" fmla="*/ 609628 h 1219257"/>
                  <a:gd name="connsiteX9" fmla="*/ 177061 w 199473"/>
                  <a:gd name="connsiteY9" fmla="*/ 29971 h 1219257"/>
                  <a:gd name="connsiteX10" fmla="*/ 199473 w 199473"/>
                  <a:gd name="connsiteY10" fmla="*/ 0 h 121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9473" h="1219257">
                    <a:moveTo>
                      <a:pt x="199473" y="0"/>
                    </a:moveTo>
                    <a:lnTo>
                      <a:pt x="199473" y="239116"/>
                    </a:lnTo>
                    <a:lnTo>
                      <a:pt x="192744" y="253084"/>
                    </a:lnTo>
                    <a:cubicBezTo>
                      <a:pt x="146392" y="362671"/>
                      <a:pt x="120761" y="483156"/>
                      <a:pt x="120761" y="609628"/>
                    </a:cubicBezTo>
                    <a:cubicBezTo>
                      <a:pt x="120761" y="736100"/>
                      <a:pt x="146392" y="856585"/>
                      <a:pt x="192744" y="966172"/>
                    </a:cubicBezTo>
                    <a:lnTo>
                      <a:pt x="199473" y="980141"/>
                    </a:lnTo>
                    <a:lnTo>
                      <a:pt x="199473" y="1219257"/>
                    </a:lnTo>
                    <a:lnTo>
                      <a:pt x="177061" y="1189285"/>
                    </a:lnTo>
                    <a:cubicBezTo>
                      <a:pt x="65274" y="1023819"/>
                      <a:pt x="0" y="824346"/>
                      <a:pt x="0" y="609628"/>
                    </a:cubicBezTo>
                    <a:cubicBezTo>
                      <a:pt x="0" y="394910"/>
                      <a:pt x="65274" y="195438"/>
                      <a:pt x="177061" y="29971"/>
                    </a:cubicBezTo>
                    <a:lnTo>
                      <a:pt x="199473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5020827" y="3659717"/>
                <a:ext cx="199472" cy="1219255"/>
              </a:xfrm>
              <a:custGeom>
                <a:avLst/>
                <a:gdLst>
                  <a:gd name="connsiteX0" fmla="*/ 0 w 199473"/>
                  <a:gd name="connsiteY0" fmla="*/ 0 h 1219257"/>
                  <a:gd name="connsiteX1" fmla="*/ 22412 w 199473"/>
                  <a:gd name="connsiteY1" fmla="*/ 29971 h 1219257"/>
                  <a:gd name="connsiteX2" fmla="*/ 199473 w 199473"/>
                  <a:gd name="connsiteY2" fmla="*/ 609628 h 1219257"/>
                  <a:gd name="connsiteX3" fmla="*/ 22412 w 199473"/>
                  <a:gd name="connsiteY3" fmla="*/ 1189285 h 1219257"/>
                  <a:gd name="connsiteX4" fmla="*/ 0 w 199473"/>
                  <a:gd name="connsiteY4" fmla="*/ 1219257 h 1219257"/>
                  <a:gd name="connsiteX5" fmla="*/ 0 w 199473"/>
                  <a:gd name="connsiteY5" fmla="*/ 980141 h 1219257"/>
                  <a:gd name="connsiteX6" fmla="*/ 6729 w 199473"/>
                  <a:gd name="connsiteY6" fmla="*/ 966172 h 1219257"/>
                  <a:gd name="connsiteX7" fmla="*/ 78712 w 199473"/>
                  <a:gd name="connsiteY7" fmla="*/ 609628 h 1219257"/>
                  <a:gd name="connsiteX8" fmla="*/ 6729 w 199473"/>
                  <a:gd name="connsiteY8" fmla="*/ 253084 h 1219257"/>
                  <a:gd name="connsiteX9" fmla="*/ 0 w 199473"/>
                  <a:gd name="connsiteY9" fmla="*/ 239116 h 1219257"/>
                  <a:gd name="connsiteX10" fmla="*/ 0 w 199473"/>
                  <a:gd name="connsiteY10" fmla="*/ 0 h 121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9473" h="1219257">
                    <a:moveTo>
                      <a:pt x="0" y="0"/>
                    </a:moveTo>
                    <a:lnTo>
                      <a:pt x="22412" y="29971"/>
                    </a:lnTo>
                    <a:cubicBezTo>
                      <a:pt x="134199" y="195438"/>
                      <a:pt x="199473" y="394910"/>
                      <a:pt x="199473" y="609628"/>
                    </a:cubicBezTo>
                    <a:cubicBezTo>
                      <a:pt x="199473" y="824346"/>
                      <a:pt x="134199" y="1023819"/>
                      <a:pt x="22412" y="1189285"/>
                    </a:cubicBezTo>
                    <a:lnTo>
                      <a:pt x="0" y="1219257"/>
                    </a:lnTo>
                    <a:lnTo>
                      <a:pt x="0" y="980141"/>
                    </a:lnTo>
                    <a:lnTo>
                      <a:pt x="6729" y="966172"/>
                    </a:lnTo>
                    <a:cubicBezTo>
                      <a:pt x="53081" y="856585"/>
                      <a:pt x="78712" y="736100"/>
                      <a:pt x="78712" y="609628"/>
                    </a:cubicBezTo>
                    <a:cubicBezTo>
                      <a:pt x="78712" y="483156"/>
                      <a:pt x="53081" y="362671"/>
                      <a:pt x="6729" y="253084"/>
                    </a:cubicBezTo>
                    <a:lnTo>
                      <a:pt x="0" y="2391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3374467" y="4698390"/>
                <a:ext cx="1618164" cy="607706"/>
                <a:chOff x="3374467" y="4698389"/>
                <a:chExt cx="1618164" cy="607707"/>
              </a:xfrm>
              <a:grpFill/>
            </p:grpSpPr>
            <p:sp>
              <p:nvSpPr>
                <p:cNvPr id="117" name="Freeform 116"/>
                <p:cNvSpPr/>
                <p:nvPr/>
              </p:nvSpPr>
              <p:spPr>
                <a:xfrm>
                  <a:off x="3374467" y="4698389"/>
                  <a:ext cx="98448" cy="324463"/>
                </a:xfrm>
                <a:custGeom>
                  <a:avLst/>
                  <a:gdLst>
                    <a:gd name="connsiteX0" fmla="*/ 0 w 98448"/>
                    <a:gd name="connsiteY0" fmla="*/ 0 h 324463"/>
                    <a:gd name="connsiteX1" fmla="*/ 3648 w 98448"/>
                    <a:gd name="connsiteY1" fmla="*/ 7573 h 324463"/>
                    <a:gd name="connsiteX2" fmla="*/ 49529 w 98448"/>
                    <a:gd name="connsiteY2" fmla="*/ 83096 h 324463"/>
                    <a:gd name="connsiteX3" fmla="*/ 98448 w 98448"/>
                    <a:gd name="connsiteY3" fmla="*/ 142386 h 324463"/>
                    <a:gd name="connsiteX4" fmla="*/ 98448 w 98448"/>
                    <a:gd name="connsiteY4" fmla="*/ 324463 h 324463"/>
                    <a:gd name="connsiteX5" fmla="*/ 75989 w 98448"/>
                    <a:gd name="connsiteY5" fmla="*/ 304051 h 324463"/>
                    <a:gd name="connsiteX6" fmla="*/ 9075 w 98448"/>
                    <a:gd name="connsiteY6" fmla="*/ 230427 h 324463"/>
                    <a:gd name="connsiteX7" fmla="*/ 0 w 98448"/>
                    <a:gd name="connsiteY7" fmla="*/ 218291 h 324463"/>
                    <a:gd name="connsiteX8" fmla="*/ 0 w 98448"/>
                    <a:gd name="connsiteY8" fmla="*/ 0 h 324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448" h="324463">
                      <a:moveTo>
                        <a:pt x="0" y="0"/>
                      </a:moveTo>
                      <a:lnTo>
                        <a:pt x="3648" y="7573"/>
                      </a:lnTo>
                      <a:cubicBezTo>
                        <a:pt x="17749" y="33531"/>
                        <a:pt x="33069" y="58731"/>
                        <a:pt x="49529" y="83096"/>
                      </a:cubicBezTo>
                      <a:lnTo>
                        <a:pt x="98448" y="142386"/>
                      </a:lnTo>
                      <a:lnTo>
                        <a:pt x="98448" y="324463"/>
                      </a:lnTo>
                      <a:lnTo>
                        <a:pt x="75989" y="304051"/>
                      </a:lnTo>
                      <a:cubicBezTo>
                        <a:pt x="52537" y="280599"/>
                        <a:pt x="30204" y="256029"/>
                        <a:pt x="9075" y="230427"/>
                      </a:cubicBezTo>
                      <a:lnTo>
                        <a:pt x="0" y="2182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>
                  <a:off x="4894183" y="4698389"/>
                  <a:ext cx="98448" cy="324463"/>
                </a:xfrm>
                <a:custGeom>
                  <a:avLst/>
                  <a:gdLst>
                    <a:gd name="connsiteX0" fmla="*/ 98448 w 98448"/>
                    <a:gd name="connsiteY0" fmla="*/ 0 h 324463"/>
                    <a:gd name="connsiteX1" fmla="*/ 98448 w 98448"/>
                    <a:gd name="connsiteY1" fmla="*/ 218291 h 324463"/>
                    <a:gd name="connsiteX2" fmla="*/ 89373 w 98448"/>
                    <a:gd name="connsiteY2" fmla="*/ 230427 h 324463"/>
                    <a:gd name="connsiteX3" fmla="*/ 22459 w 98448"/>
                    <a:gd name="connsiteY3" fmla="*/ 304051 h 324463"/>
                    <a:gd name="connsiteX4" fmla="*/ 0 w 98448"/>
                    <a:gd name="connsiteY4" fmla="*/ 324463 h 324463"/>
                    <a:gd name="connsiteX5" fmla="*/ 0 w 98448"/>
                    <a:gd name="connsiteY5" fmla="*/ 142386 h 324463"/>
                    <a:gd name="connsiteX6" fmla="*/ 48919 w 98448"/>
                    <a:gd name="connsiteY6" fmla="*/ 83096 h 324463"/>
                    <a:gd name="connsiteX7" fmla="*/ 94800 w 98448"/>
                    <a:gd name="connsiteY7" fmla="*/ 7573 h 324463"/>
                    <a:gd name="connsiteX8" fmla="*/ 98448 w 98448"/>
                    <a:gd name="connsiteY8" fmla="*/ 0 h 324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448" h="324463">
                      <a:moveTo>
                        <a:pt x="98448" y="0"/>
                      </a:moveTo>
                      <a:lnTo>
                        <a:pt x="98448" y="218291"/>
                      </a:lnTo>
                      <a:lnTo>
                        <a:pt x="89373" y="230427"/>
                      </a:lnTo>
                      <a:cubicBezTo>
                        <a:pt x="68245" y="256029"/>
                        <a:pt x="45911" y="280599"/>
                        <a:pt x="22459" y="304051"/>
                      </a:cubicBezTo>
                      <a:lnTo>
                        <a:pt x="0" y="324463"/>
                      </a:lnTo>
                      <a:lnTo>
                        <a:pt x="0" y="142386"/>
                      </a:lnTo>
                      <a:lnTo>
                        <a:pt x="48919" y="83096"/>
                      </a:lnTo>
                      <a:cubicBezTo>
                        <a:pt x="65380" y="58731"/>
                        <a:pt x="80699" y="33531"/>
                        <a:pt x="94800" y="7573"/>
                      </a:cubicBez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Freeform 118"/>
                <p:cNvSpPr/>
                <p:nvPr/>
              </p:nvSpPr>
              <p:spPr>
                <a:xfrm>
                  <a:off x="3501110" y="4874948"/>
                  <a:ext cx="98448" cy="250847"/>
                </a:xfrm>
                <a:custGeom>
                  <a:avLst/>
                  <a:gdLst>
                    <a:gd name="connsiteX0" fmla="*/ 0 w 98448"/>
                    <a:gd name="connsiteY0" fmla="*/ 0 h 250847"/>
                    <a:gd name="connsiteX1" fmla="*/ 34737 w 98448"/>
                    <a:gd name="connsiteY1" fmla="*/ 42101 h 250847"/>
                    <a:gd name="connsiteX2" fmla="*/ 98448 w 98448"/>
                    <a:gd name="connsiteY2" fmla="*/ 94668 h 250847"/>
                    <a:gd name="connsiteX3" fmla="*/ 98448 w 98448"/>
                    <a:gd name="connsiteY3" fmla="*/ 250847 h 250847"/>
                    <a:gd name="connsiteX4" fmla="*/ 22970 w 98448"/>
                    <a:gd name="connsiteY4" fmla="*/ 194406 h 250847"/>
                    <a:gd name="connsiteX5" fmla="*/ 0 w 98448"/>
                    <a:gd name="connsiteY5" fmla="*/ 173530 h 250847"/>
                    <a:gd name="connsiteX6" fmla="*/ 0 w 98448"/>
                    <a:gd name="connsiteY6" fmla="*/ 0 h 250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250847">
                      <a:moveTo>
                        <a:pt x="0" y="0"/>
                      </a:moveTo>
                      <a:lnTo>
                        <a:pt x="34737" y="42101"/>
                      </a:lnTo>
                      <a:lnTo>
                        <a:pt x="98448" y="94668"/>
                      </a:lnTo>
                      <a:lnTo>
                        <a:pt x="98448" y="250847"/>
                      </a:lnTo>
                      <a:lnTo>
                        <a:pt x="22970" y="194406"/>
                      </a:lnTo>
                      <a:lnTo>
                        <a:pt x="0" y="1735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" name="Freeform 124"/>
                <p:cNvSpPr/>
                <p:nvPr/>
              </p:nvSpPr>
              <p:spPr>
                <a:xfrm>
                  <a:off x="4767540" y="4874948"/>
                  <a:ext cx="98448" cy="250847"/>
                </a:xfrm>
                <a:custGeom>
                  <a:avLst/>
                  <a:gdLst>
                    <a:gd name="connsiteX0" fmla="*/ 98448 w 98448"/>
                    <a:gd name="connsiteY0" fmla="*/ 0 h 250847"/>
                    <a:gd name="connsiteX1" fmla="*/ 98448 w 98448"/>
                    <a:gd name="connsiteY1" fmla="*/ 173530 h 250847"/>
                    <a:gd name="connsiteX2" fmla="*/ 75478 w 98448"/>
                    <a:gd name="connsiteY2" fmla="*/ 194406 h 250847"/>
                    <a:gd name="connsiteX3" fmla="*/ 0 w 98448"/>
                    <a:gd name="connsiteY3" fmla="*/ 250847 h 250847"/>
                    <a:gd name="connsiteX4" fmla="*/ 0 w 98448"/>
                    <a:gd name="connsiteY4" fmla="*/ 94668 h 250847"/>
                    <a:gd name="connsiteX5" fmla="*/ 63711 w 98448"/>
                    <a:gd name="connsiteY5" fmla="*/ 42101 h 250847"/>
                    <a:gd name="connsiteX6" fmla="*/ 98448 w 98448"/>
                    <a:gd name="connsiteY6" fmla="*/ 0 h 250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250847">
                      <a:moveTo>
                        <a:pt x="98448" y="0"/>
                      </a:moveTo>
                      <a:lnTo>
                        <a:pt x="98448" y="173530"/>
                      </a:lnTo>
                      <a:lnTo>
                        <a:pt x="75478" y="194406"/>
                      </a:lnTo>
                      <a:lnTo>
                        <a:pt x="0" y="250847"/>
                      </a:lnTo>
                      <a:lnTo>
                        <a:pt x="0" y="94668"/>
                      </a:lnTo>
                      <a:lnTo>
                        <a:pt x="63711" y="42101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Freeform 126"/>
                <p:cNvSpPr/>
                <p:nvPr/>
              </p:nvSpPr>
              <p:spPr>
                <a:xfrm>
                  <a:off x="3627753" y="4992878"/>
                  <a:ext cx="98448" cy="205830"/>
                </a:xfrm>
                <a:custGeom>
                  <a:avLst/>
                  <a:gdLst>
                    <a:gd name="connsiteX0" fmla="*/ 0 w 98448"/>
                    <a:gd name="connsiteY0" fmla="*/ 0 h 205830"/>
                    <a:gd name="connsiteX1" fmla="*/ 43658 w 98448"/>
                    <a:gd name="connsiteY1" fmla="*/ 36021 h 205830"/>
                    <a:gd name="connsiteX2" fmla="*/ 98448 w 98448"/>
                    <a:gd name="connsiteY2" fmla="*/ 69307 h 205830"/>
                    <a:gd name="connsiteX3" fmla="*/ 98448 w 98448"/>
                    <a:gd name="connsiteY3" fmla="*/ 205830 h 205830"/>
                    <a:gd name="connsiteX4" fmla="*/ 61619 w 98448"/>
                    <a:gd name="connsiteY4" fmla="*/ 188088 h 205830"/>
                    <a:gd name="connsiteX5" fmla="*/ 0 w 98448"/>
                    <a:gd name="connsiteY5" fmla="*/ 150653 h 205830"/>
                    <a:gd name="connsiteX6" fmla="*/ 0 w 98448"/>
                    <a:gd name="connsiteY6" fmla="*/ 0 h 20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205830">
                      <a:moveTo>
                        <a:pt x="0" y="0"/>
                      </a:moveTo>
                      <a:lnTo>
                        <a:pt x="43658" y="36021"/>
                      </a:lnTo>
                      <a:lnTo>
                        <a:pt x="98448" y="69307"/>
                      </a:lnTo>
                      <a:lnTo>
                        <a:pt x="98448" y="205830"/>
                      </a:lnTo>
                      <a:lnTo>
                        <a:pt x="61619" y="188088"/>
                      </a:lnTo>
                      <a:lnTo>
                        <a:pt x="0" y="1506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" name="Freeform 127"/>
                <p:cNvSpPr/>
                <p:nvPr/>
              </p:nvSpPr>
              <p:spPr>
                <a:xfrm>
                  <a:off x="4640897" y="4992878"/>
                  <a:ext cx="98448" cy="205830"/>
                </a:xfrm>
                <a:custGeom>
                  <a:avLst/>
                  <a:gdLst>
                    <a:gd name="connsiteX0" fmla="*/ 98448 w 98448"/>
                    <a:gd name="connsiteY0" fmla="*/ 0 h 205830"/>
                    <a:gd name="connsiteX1" fmla="*/ 98448 w 98448"/>
                    <a:gd name="connsiteY1" fmla="*/ 150653 h 205830"/>
                    <a:gd name="connsiteX2" fmla="*/ 36829 w 98448"/>
                    <a:gd name="connsiteY2" fmla="*/ 188088 h 205830"/>
                    <a:gd name="connsiteX3" fmla="*/ 0 w 98448"/>
                    <a:gd name="connsiteY3" fmla="*/ 205830 h 205830"/>
                    <a:gd name="connsiteX4" fmla="*/ 0 w 98448"/>
                    <a:gd name="connsiteY4" fmla="*/ 69307 h 205830"/>
                    <a:gd name="connsiteX5" fmla="*/ 54790 w 98448"/>
                    <a:gd name="connsiteY5" fmla="*/ 36021 h 205830"/>
                    <a:gd name="connsiteX6" fmla="*/ 98448 w 98448"/>
                    <a:gd name="connsiteY6" fmla="*/ 0 h 20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205830">
                      <a:moveTo>
                        <a:pt x="98448" y="0"/>
                      </a:moveTo>
                      <a:lnTo>
                        <a:pt x="98448" y="150653"/>
                      </a:lnTo>
                      <a:lnTo>
                        <a:pt x="36829" y="188088"/>
                      </a:lnTo>
                      <a:lnTo>
                        <a:pt x="0" y="205830"/>
                      </a:lnTo>
                      <a:lnTo>
                        <a:pt x="0" y="69307"/>
                      </a:lnTo>
                      <a:lnTo>
                        <a:pt x="54790" y="36021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Freeform 128"/>
                <p:cNvSpPr/>
                <p:nvPr/>
              </p:nvSpPr>
              <p:spPr>
                <a:xfrm>
                  <a:off x="3754396" y="5078375"/>
                  <a:ext cx="98448" cy="172910"/>
                </a:xfrm>
                <a:custGeom>
                  <a:avLst/>
                  <a:gdLst>
                    <a:gd name="connsiteX0" fmla="*/ 0 w 98448"/>
                    <a:gd name="connsiteY0" fmla="*/ 0 h 172910"/>
                    <a:gd name="connsiteX1" fmla="*/ 72609 w 98448"/>
                    <a:gd name="connsiteY1" fmla="*/ 34977 h 172910"/>
                    <a:gd name="connsiteX2" fmla="*/ 98448 w 98448"/>
                    <a:gd name="connsiteY2" fmla="*/ 44434 h 172910"/>
                    <a:gd name="connsiteX3" fmla="*/ 98448 w 98448"/>
                    <a:gd name="connsiteY3" fmla="*/ 172910 h 172910"/>
                    <a:gd name="connsiteX4" fmla="*/ 25603 w 98448"/>
                    <a:gd name="connsiteY4" fmla="*/ 146248 h 172910"/>
                    <a:gd name="connsiteX5" fmla="*/ 0 w 98448"/>
                    <a:gd name="connsiteY5" fmla="*/ 133915 h 172910"/>
                    <a:gd name="connsiteX6" fmla="*/ 0 w 98448"/>
                    <a:gd name="connsiteY6" fmla="*/ 0 h 172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72910">
                      <a:moveTo>
                        <a:pt x="0" y="0"/>
                      </a:moveTo>
                      <a:lnTo>
                        <a:pt x="72609" y="34977"/>
                      </a:lnTo>
                      <a:lnTo>
                        <a:pt x="98448" y="44434"/>
                      </a:lnTo>
                      <a:lnTo>
                        <a:pt x="98448" y="172910"/>
                      </a:lnTo>
                      <a:lnTo>
                        <a:pt x="25603" y="146248"/>
                      </a:lnTo>
                      <a:lnTo>
                        <a:pt x="0" y="1339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Freeform 130"/>
                <p:cNvSpPr/>
                <p:nvPr/>
              </p:nvSpPr>
              <p:spPr>
                <a:xfrm>
                  <a:off x="4514254" y="5078375"/>
                  <a:ext cx="98448" cy="172910"/>
                </a:xfrm>
                <a:custGeom>
                  <a:avLst/>
                  <a:gdLst>
                    <a:gd name="connsiteX0" fmla="*/ 98448 w 98448"/>
                    <a:gd name="connsiteY0" fmla="*/ 0 h 172910"/>
                    <a:gd name="connsiteX1" fmla="*/ 98448 w 98448"/>
                    <a:gd name="connsiteY1" fmla="*/ 133915 h 172910"/>
                    <a:gd name="connsiteX2" fmla="*/ 72845 w 98448"/>
                    <a:gd name="connsiteY2" fmla="*/ 146248 h 172910"/>
                    <a:gd name="connsiteX3" fmla="*/ 0 w 98448"/>
                    <a:gd name="connsiteY3" fmla="*/ 172910 h 172910"/>
                    <a:gd name="connsiteX4" fmla="*/ 0 w 98448"/>
                    <a:gd name="connsiteY4" fmla="*/ 44434 h 172910"/>
                    <a:gd name="connsiteX5" fmla="*/ 25839 w 98448"/>
                    <a:gd name="connsiteY5" fmla="*/ 34977 h 172910"/>
                    <a:gd name="connsiteX6" fmla="*/ 98448 w 98448"/>
                    <a:gd name="connsiteY6" fmla="*/ 0 h 172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72910">
                      <a:moveTo>
                        <a:pt x="98448" y="0"/>
                      </a:moveTo>
                      <a:lnTo>
                        <a:pt x="98448" y="133915"/>
                      </a:lnTo>
                      <a:lnTo>
                        <a:pt x="72845" y="146248"/>
                      </a:lnTo>
                      <a:lnTo>
                        <a:pt x="0" y="172910"/>
                      </a:lnTo>
                      <a:lnTo>
                        <a:pt x="0" y="44434"/>
                      </a:lnTo>
                      <a:lnTo>
                        <a:pt x="25839" y="34977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Freeform 131"/>
                <p:cNvSpPr/>
                <p:nvPr/>
              </p:nvSpPr>
              <p:spPr>
                <a:xfrm>
                  <a:off x="3881039" y="5133130"/>
                  <a:ext cx="98448" cy="152649"/>
                </a:xfrm>
                <a:custGeom>
                  <a:avLst/>
                  <a:gdLst>
                    <a:gd name="connsiteX0" fmla="*/ 0 w 98448"/>
                    <a:gd name="connsiteY0" fmla="*/ 0 h 152649"/>
                    <a:gd name="connsiteX1" fmla="*/ 30123 w 98448"/>
                    <a:gd name="connsiteY1" fmla="*/ 11025 h 152649"/>
                    <a:gd name="connsiteX2" fmla="*/ 98448 w 98448"/>
                    <a:gd name="connsiteY2" fmla="*/ 28593 h 152649"/>
                    <a:gd name="connsiteX3" fmla="*/ 98448 w 98448"/>
                    <a:gd name="connsiteY3" fmla="*/ 152649 h 152649"/>
                    <a:gd name="connsiteX4" fmla="*/ 93569 w 98448"/>
                    <a:gd name="connsiteY4" fmla="*/ 151904 h 152649"/>
                    <a:gd name="connsiteX5" fmla="*/ 0 w 98448"/>
                    <a:gd name="connsiteY5" fmla="*/ 127845 h 152649"/>
                    <a:gd name="connsiteX6" fmla="*/ 0 w 98448"/>
                    <a:gd name="connsiteY6" fmla="*/ 0 h 152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52649">
                      <a:moveTo>
                        <a:pt x="0" y="0"/>
                      </a:moveTo>
                      <a:lnTo>
                        <a:pt x="30123" y="11025"/>
                      </a:lnTo>
                      <a:lnTo>
                        <a:pt x="98448" y="28593"/>
                      </a:lnTo>
                      <a:lnTo>
                        <a:pt x="98448" y="152649"/>
                      </a:lnTo>
                      <a:lnTo>
                        <a:pt x="93569" y="151904"/>
                      </a:lnTo>
                      <a:lnTo>
                        <a:pt x="0" y="1278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Freeform 132"/>
                <p:cNvSpPr/>
                <p:nvPr/>
              </p:nvSpPr>
              <p:spPr>
                <a:xfrm>
                  <a:off x="4387611" y="5133130"/>
                  <a:ext cx="98448" cy="152649"/>
                </a:xfrm>
                <a:custGeom>
                  <a:avLst/>
                  <a:gdLst>
                    <a:gd name="connsiteX0" fmla="*/ 98448 w 98448"/>
                    <a:gd name="connsiteY0" fmla="*/ 0 h 152649"/>
                    <a:gd name="connsiteX1" fmla="*/ 98448 w 98448"/>
                    <a:gd name="connsiteY1" fmla="*/ 127845 h 152649"/>
                    <a:gd name="connsiteX2" fmla="*/ 4879 w 98448"/>
                    <a:gd name="connsiteY2" fmla="*/ 151904 h 152649"/>
                    <a:gd name="connsiteX3" fmla="*/ 0 w 98448"/>
                    <a:gd name="connsiteY3" fmla="*/ 152649 h 152649"/>
                    <a:gd name="connsiteX4" fmla="*/ 0 w 98448"/>
                    <a:gd name="connsiteY4" fmla="*/ 28593 h 152649"/>
                    <a:gd name="connsiteX5" fmla="*/ 68325 w 98448"/>
                    <a:gd name="connsiteY5" fmla="*/ 11025 h 152649"/>
                    <a:gd name="connsiteX6" fmla="*/ 98448 w 98448"/>
                    <a:gd name="connsiteY6" fmla="*/ 0 h 152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52649">
                      <a:moveTo>
                        <a:pt x="98448" y="0"/>
                      </a:moveTo>
                      <a:lnTo>
                        <a:pt x="98448" y="127845"/>
                      </a:lnTo>
                      <a:lnTo>
                        <a:pt x="4879" y="151904"/>
                      </a:lnTo>
                      <a:lnTo>
                        <a:pt x="0" y="152649"/>
                      </a:lnTo>
                      <a:lnTo>
                        <a:pt x="0" y="28593"/>
                      </a:lnTo>
                      <a:lnTo>
                        <a:pt x="68325" y="11025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Freeform 134"/>
                <p:cNvSpPr/>
                <p:nvPr/>
              </p:nvSpPr>
              <p:spPr>
                <a:xfrm>
                  <a:off x="4007682" y="5168059"/>
                  <a:ext cx="98448" cy="134128"/>
                </a:xfrm>
                <a:custGeom>
                  <a:avLst/>
                  <a:gdLst>
                    <a:gd name="connsiteX0" fmla="*/ 0 w 98448"/>
                    <a:gd name="connsiteY0" fmla="*/ 0 h 134128"/>
                    <a:gd name="connsiteX1" fmla="*/ 82212 w 98448"/>
                    <a:gd name="connsiteY1" fmla="*/ 12547 h 134128"/>
                    <a:gd name="connsiteX2" fmla="*/ 98448 w 98448"/>
                    <a:gd name="connsiteY2" fmla="*/ 13367 h 134128"/>
                    <a:gd name="connsiteX3" fmla="*/ 98448 w 98448"/>
                    <a:gd name="connsiteY3" fmla="*/ 134128 h 134128"/>
                    <a:gd name="connsiteX4" fmla="*/ 69865 w 98448"/>
                    <a:gd name="connsiteY4" fmla="*/ 132684 h 134128"/>
                    <a:gd name="connsiteX5" fmla="*/ 0 w 98448"/>
                    <a:gd name="connsiteY5" fmla="*/ 122022 h 134128"/>
                    <a:gd name="connsiteX6" fmla="*/ 0 w 98448"/>
                    <a:gd name="connsiteY6" fmla="*/ 0 h 134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34128">
                      <a:moveTo>
                        <a:pt x="0" y="0"/>
                      </a:moveTo>
                      <a:lnTo>
                        <a:pt x="82212" y="12547"/>
                      </a:lnTo>
                      <a:lnTo>
                        <a:pt x="98448" y="13367"/>
                      </a:lnTo>
                      <a:lnTo>
                        <a:pt x="98448" y="134128"/>
                      </a:lnTo>
                      <a:lnTo>
                        <a:pt x="69865" y="132684"/>
                      </a:lnTo>
                      <a:lnTo>
                        <a:pt x="0" y="1220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" name="Freeform 135"/>
                <p:cNvSpPr/>
                <p:nvPr/>
              </p:nvSpPr>
              <p:spPr>
                <a:xfrm>
                  <a:off x="4260968" y="5168059"/>
                  <a:ext cx="98448" cy="134128"/>
                </a:xfrm>
                <a:custGeom>
                  <a:avLst/>
                  <a:gdLst>
                    <a:gd name="connsiteX0" fmla="*/ 98448 w 98448"/>
                    <a:gd name="connsiteY0" fmla="*/ 0 h 134128"/>
                    <a:gd name="connsiteX1" fmla="*/ 98448 w 98448"/>
                    <a:gd name="connsiteY1" fmla="*/ 122022 h 134128"/>
                    <a:gd name="connsiteX2" fmla="*/ 28583 w 98448"/>
                    <a:gd name="connsiteY2" fmla="*/ 132684 h 134128"/>
                    <a:gd name="connsiteX3" fmla="*/ 0 w 98448"/>
                    <a:gd name="connsiteY3" fmla="*/ 134128 h 134128"/>
                    <a:gd name="connsiteX4" fmla="*/ 0 w 98448"/>
                    <a:gd name="connsiteY4" fmla="*/ 13367 h 134128"/>
                    <a:gd name="connsiteX5" fmla="*/ 16236 w 98448"/>
                    <a:gd name="connsiteY5" fmla="*/ 12547 h 134128"/>
                    <a:gd name="connsiteX6" fmla="*/ 98448 w 98448"/>
                    <a:gd name="connsiteY6" fmla="*/ 0 h 134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34128">
                      <a:moveTo>
                        <a:pt x="98448" y="0"/>
                      </a:moveTo>
                      <a:lnTo>
                        <a:pt x="98448" y="122022"/>
                      </a:lnTo>
                      <a:lnTo>
                        <a:pt x="28583" y="132684"/>
                      </a:lnTo>
                      <a:lnTo>
                        <a:pt x="0" y="134128"/>
                      </a:lnTo>
                      <a:lnTo>
                        <a:pt x="0" y="13367"/>
                      </a:lnTo>
                      <a:lnTo>
                        <a:pt x="16236" y="12547"/>
                      </a:lnTo>
                      <a:lnTo>
                        <a:pt x="9844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Freeform 136"/>
                <p:cNvSpPr/>
                <p:nvPr/>
              </p:nvSpPr>
              <p:spPr>
                <a:xfrm>
                  <a:off x="4134325" y="5182850"/>
                  <a:ext cx="98448" cy="123246"/>
                </a:xfrm>
                <a:custGeom>
                  <a:avLst/>
                  <a:gdLst>
                    <a:gd name="connsiteX0" fmla="*/ 0 w 98448"/>
                    <a:gd name="connsiteY0" fmla="*/ 0 h 123246"/>
                    <a:gd name="connsiteX1" fmla="*/ 49224 w 98448"/>
                    <a:gd name="connsiteY1" fmla="*/ 2485 h 123246"/>
                    <a:gd name="connsiteX2" fmla="*/ 98448 w 98448"/>
                    <a:gd name="connsiteY2" fmla="*/ 0 h 123246"/>
                    <a:gd name="connsiteX3" fmla="*/ 98448 w 98448"/>
                    <a:gd name="connsiteY3" fmla="*/ 120760 h 123246"/>
                    <a:gd name="connsiteX4" fmla="*/ 49224 w 98448"/>
                    <a:gd name="connsiteY4" fmla="*/ 123246 h 123246"/>
                    <a:gd name="connsiteX5" fmla="*/ 0 w 98448"/>
                    <a:gd name="connsiteY5" fmla="*/ 120760 h 123246"/>
                    <a:gd name="connsiteX6" fmla="*/ 0 w 98448"/>
                    <a:gd name="connsiteY6" fmla="*/ 0 h 123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448" h="123246">
                      <a:moveTo>
                        <a:pt x="0" y="0"/>
                      </a:moveTo>
                      <a:lnTo>
                        <a:pt x="49224" y="2485"/>
                      </a:lnTo>
                      <a:lnTo>
                        <a:pt x="98448" y="0"/>
                      </a:lnTo>
                      <a:lnTo>
                        <a:pt x="98448" y="120760"/>
                      </a:lnTo>
                      <a:lnTo>
                        <a:pt x="49224" y="123246"/>
                      </a:lnTo>
                      <a:lnTo>
                        <a:pt x="0" y="120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12" name="Oval 109"/>
            <p:cNvSpPr/>
            <p:nvPr/>
          </p:nvSpPr>
          <p:spPr>
            <a:xfrm>
              <a:off x="4958848" y="2496879"/>
              <a:ext cx="1047352" cy="1047351"/>
            </a:xfrm>
            <a:prstGeom prst="ellipse">
              <a:avLst/>
            </a:prstGeom>
            <a:gradFill>
              <a:gsLst>
                <a:gs pos="0">
                  <a:srgbClr val="A8A7B9"/>
                </a:gs>
                <a:gs pos="87000">
                  <a:srgbClr val="5C5A6F"/>
                </a:gs>
              </a:gsLst>
              <a:path path="circle">
                <a:fillToRect l="50000" t="50000" r="50000" b="50000"/>
              </a:path>
            </a:gradFill>
            <a:ln w="635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Group 83"/>
          <p:cNvGrpSpPr>
            <a:grpSpLocks/>
          </p:cNvGrpSpPr>
          <p:nvPr/>
        </p:nvGrpSpPr>
        <p:grpSpPr bwMode="auto">
          <a:xfrm>
            <a:off x="1548307" y="3682241"/>
            <a:ext cx="9237188" cy="739775"/>
            <a:chOff x="1177155" y="5721262"/>
            <a:chExt cx="7219239" cy="738664"/>
          </a:xfrm>
        </p:grpSpPr>
        <p:sp>
          <p:nvSpPr>
            <p:cNvPr id="144" name="Rectangle 99"/>
            <p:cNvSpPr>
              <a:spLocks noChangeArrowheads="1"/>
            </p:cNvSpPr>
            <p:nvPr/>
          </p:nvSpPr>
          <p:spPr bwMode="auto">
            <a:xfrm>
              <a:off x="1177155" y="5721262"/>
              <a:ext cx="164392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dirty="0">
                  <a:solidFill>
                    <a:srgbClr val="AF666D"/>
                  </a:solidFill>
                  <a:latin typeface="Arial" charset="0"/>
                </a:rPr>
                <a:t>Законодательные Юридические вопросы</a:t>
              </a:r>
              <a:endParaRPr lang="en-US" altLang="ru-RU" sz="1400" dirty="0">
                <a:solidFill>
                  <a:srgbClr val="AF666D"/>
                </a:solidFill>
                <a:latin typeface="Arial" charset="0"/>
              </a:endParaRPr>
            </a:p>
          </p:txBody>
        </p:sp>
        <p:sp>
          <p:nvSpPr>
            <p:cNvPr id="145" name="Rectangle 97"/>
            <p:cNvSpPr>
              <a:spLocks noChangeArrowheads="1"/>
            </p:cNvSpPr>
            <p:nvPr/>
          </p:nvSpPr>
          <p:spPr bwMode="auto">
            <a:xfrm>
              <a:off x="2916803" y="5757833"/>
              <a:ext cx="16693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dirty="0">
                  <a:solidFill>
                    <a:srgbClr val="877B82"/>
                  </a:solidFill>
                  <a:latin typeface="Arial" charset="0"/>
                </a:rPr>
                <a:t>Технологические вопросы</a:t>
              </a:r>
              <a:endParaRPr lang="en-US" altLang="ru-RU" sz="1400" dirty="0">
                <a:solidFill>
                  <a:srgbClr val="877B82"/>
                </a:solidFill>
                <a:latin typeface="Arial" charset="0"/>
              </a:endParaRPr>
            </a:p>
          </p:txBody>
        </p:sp>
        <p:sp>
          <p:nvSpPr>
            <p:cNvPr id="146" name="Rectangle 95"/>
            <p:cNvSpPr>
              <a:spLocks noChangeArrowheads="1"/>
            </p:cNvSpPr>
            <p:nvPr/>
          </p:nvSpPr>
          <p:spPr bwMode="auto">
            <a:xfrm>
              <a:off x="6618455" y="5785778"/>
              <a:ext cx="17779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dirty="0">
                  <a:solidFill>
                    <a:srgbClr val="93926C"/>
                  </a:solidFill>
                  <a:latin typeface="Arial" charset="0"/>
                </a:rPr>
                <a:t>Информационные системы</a:t>
              </a:r>
              <a:endParaRPr lang="en-US" altLang="ru-RU" sz="1400" dirty="0">
                <a:solidFill>
                  <a:srgbClr val="93926C"/>
                </a:solidFill>
                <a:latin typeface="Arial" charset="0"/>
              </a:endParaRPr>
            </a:p>
          </p:txBody>
        </p:sp>
        <p:sp>
          <p:nvSpPr>
            <p:cNvPr id="147" name="Rectangle 89"/>
            <p:cNvSpPr>
              <a:spLocks noChangeArrowheads="1"/>
            </p:cNvSpPr>
            <p:nvPr/>
          </p:nvSpPr>
          <p:spPr bwMode="auto">
            <a:xfrm>
              <a:off x="4781229" y="5757831"/>
              <a:ext cx="1635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dirty="0">
                  <a:solidFill>
                    <a:srgbClr val="7C7B8E"/>
                  </a:solidFill>
                  <a:latin typeface="Arial" charset="0"/>
                </a:rPr>
                <a:t>Экономические вопросы</a:t>
              </a:r>
              <a:endParaRPr lang="en-US" altLang="ru-RU" sz="1400" dirty="0">
                <a:solidFill>
                  <a:srgbClr val="7C7B8E"/>
                </a:solidFill>
                <a:latin typeface="Arial" charset="0"/>
              </a:endParaRPr>
            </a:p>
          </p:txBody>
        </p:sp>
      </p:grpSp>
      <p:sp>
        <p:nvSpPr>
          <p:cNvPr id="149" name="Rectangle 99"/>
          <p:cNvSpPr>
            <a:spLocks noChangeArrowheads="1"/>
          </p:cNvSpPr>
          <p:nvPr/>
        </p:nvSpPr>
        <p:spPr bwMode="auto">
          <a:xfrm>
            <a:off x="1438235" y="4650224"/>
            <a:ext cx="233599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altLang="ru-RU" sz="1300" dirty="0">
                <a:solidFill>
                  <a:srgbClr val="AF666D"/>
                </a:solidFill>
                <a:latin typeface="Arial" charset="0"/>
              </a:rPr>
              <a:t>Внесение изменений в нормативные правовые документы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altLang="ru-RU" sz="1300" dirty="0">
                <a:solidFill>
                  <a:srgbClr val="AF666D"/>
                </a:solidFill>
                <a:latin typeface="Arial" charset="0"/>
              </a:rPr>
              <a:t>Нормативы утилизации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altLang="ru-RU" sz="1300" dirty="0">
                <a:solidFill>
                  <a:srgbClr val="AF666D"/>
                </a:solidFill>
                <a:latin typeface="Arial" charset="0"/>
              </a:rPr>
              <a:t>Экологический сбор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altLang="ru-RU" sz="1300" dirty="0" smtClean="0">
                <a:solidFill>
                  <a:srgbClr val="AF666D"/>
                </a:solidFill>
                <a:latin typeface="Arial" charset="0"/>
              </a:rPr>
              <a:t>Комплексные Экологические Разрешения </a:t>
            </a:r>
            <a:r>
              <a:rPr lang="ru-RU" altLang="ru-RU" sz="1300" dirty="0">
                <a:solidFill>
                  <a:srgbClr val="AF666D"/>
                </a:solidFill>
                <a:latin typeface="Arial" charset="0"/>
              </a:rPr>
              <a:t>(в части отходов)</a:t>
            </a:r>
            <a:endParaRPr lang="en-US" altLang="ru-RU" sz="1300" dirty="0">
              <a:solidFill>
                <a:srgbClr val="AF666D"/>
              </a:solidFill>
              <a:latin typeface="Arial" charset="0"/>
            </a:endParaRPr>
          </a:p>
        </p:txBody>
      </p:sp>
      <p:sp>
        <p:nvSpPr>
          <p:cNvPr id="150" name="Rectangle 89"/>
          <p:cNvSpPr>
            <a:spLocks noChangeArrowheads="1"/>
          </p:cNvSpPr>
          <p:nvPr/>
        </p:nvSpPr>
        <p:spPr bwMode="auto">
          <a:xfrm>
            <a:off x="6290733" y="4675562"/>
            <a:ext cx="194481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ru-RU" altLang="ru-RU" sz="1300" dirty="0">
                <a:solidFill>
                  <a:srgbClr val="7C7B8E"/>
                </a:solidFill>
                <a:latin typeface="Arial" charset="0"/>
              </a:rPr>
              <a:t>Меры экономического стимулирования промышленности</a:t>
            </a:r>
            <a:endParaRPr lang="en-US" altLang="ru-RU" sz="1300" dirty="0">
              <a:solidFill>
                <a:srgbClr val="7C7B8E"/>
              </a:solidFill>
              <a:latin typeface="Arial" charset="0"/>
            </a:endParaRPr>
          </a:p>
        </p:txBody>
      </p:sp>
      <p:sp>
        <p:nvSpPr>
          <p:cNvPr id="152" name="Rectangle 97"/>
          <p:cNvSpPr>
            <a:spLocks noChangeArrowheads="1"/>
          </p:cNvSpPr>
          <p:nvPr/>
        </p:nvSpPr>
        <p:spPr bwMode="auto">
          <a:xfrm>
            <a:off x="3877733" y="4654946"/>
            <a:ext cx="203245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altLang="ru-RU" sz="1300" dirty="0">
                <a:solidFill>
                  <a:srgbClr val="877B82"/>
                </a:solidFill>
                <a:latin typeface="Arial" charset="0"/>
              </a:rPr>
              <a:t>Технологические характеристики</a:t>
            </a:r>
          </a:p>
          <a:p>
            <a:pPr algn="just"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altLang="ru-RU" sz="1300" dirty="0">
                <a:solidFill>
                  <a:srgbClr val="877B82"/>
                </a:solidFill>
                <a:latin typeface="Arial" charset="0"/>
              </a:rPr>
              <a:t>Аналоги оборудования</a:t>
            </a:r>
          </a:p>
          <a:p>
            <a:pPr algn="just"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altLang="ru-RU" sz="1300" dirty="0" err="1">
                <a:solidFill>
                  <a:srgbClr val="877B82"/>
                </a:solidFill>
                <a:latin typeface="Arial" charset="0"/>
              </a:rPr>
              <a:t>Импортозамещение</a:t>
            </a:r>
            <a:endParaRPr lang="en-US" altLang="ru-RU" sz="1300" dirty="0">
              <a:solidFill>
                <a:srgbClr val="877B82"/>
              </a:solidFill>
              <a:latin typeface="Arial" charset="0"/>
            </a:endParaRPr>
          </a:p>
        </p:txBody>
      </p:sp>
      <p:pic>
        <p:nvPicPr>
          <p:cNvPr id="153" name="Picture 3" descr="C:\Users\a.sanjarovskiy\Desktop\general_line-56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4" y="2570963"/>
            <a:ext cx="603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4" descr="C:\Users\a.sanjarovskiy\Desktop\general_line-43-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99" y="2530568"/>
            <a:ext cx="7064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" name="Rectangle 95"/>
          <p:cNvSpPr/>
          <p:nvPr/>
        </p:nvSpPr>
        <p:spPr>
          <a:xfrm>
            <a:off x="8649966" y="4678502"/>
            <a:ext cx="1984167" cy="1046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rgbClr val="9392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платформы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rgbClr val="9392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ГИСП</a:t>
            </a:r>
            <a:endParaRPr lang="en-US" sz="1300" dirty="0">
              <a:solidFill>
                <a:srgbClr val="9392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300" dirty="0">
                <a:solidFill>
                  <a:srgbClr val="9392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300" dirty="0">
              <a:solidFill>
                <a:srgbClr val="9392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8" name="Picture 2" descr="C:\Users\a.sanjarovskiy\Desktop\284-12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34" y="2495107"/>
            <a:ext cx="762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Rectangle 99"/>
          <p:cNvSpPr>
            <a:spLocks noChangeArrowheads="1"/>
          </p:cNvSpPr>
          <p:nvPr/>
        </p:nvSpPr>
        <p:spPr bwMode="auto">
          <a:xfrm>
            <a:off x="8510075" y="2732698"/>
            <a:ext cx="2266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bg1"/>
                </a:solidFill>
                <a:latin typeface="Arial" charset="0"/>
              </a:rPr>
              <a:t>ГИСП</a:t>
            </a:r>
            <a:endParaRPr lang="en-US" altLang="ru-RU" sz="1600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9332400" y="2706940"/>
            <a:ext cx="6223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>
            <a:off x="9353038" y="3130647"/>
            <a:ext cx="6223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Рисунок 1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15" y="4083"/>
            <a:ext cx="1180675" cy="1167182"/>
          </a:xfrm>
          <a:prstGeom prst="rect">
            <a:avLst/>
          </a:prstGeom>
        </p:spPr>
      </p:pic>
      <p:grpSp>
        <p:nvGrpSpPr>
          <p:cNvPr id="164" name="Group 1081"/>
          <p:cNvGrpSpPr/>
          <p:nvPr/>
        </p:nvGrpSpPr>
        <p:grpSpPr>
          <a:xfrm>
            <a:off x="1178859" y="72177"/>
            <a:ext cx="10695461" cy="927131"/>
            <a:chOff x="-12529" y="0"/>
            <a:chExt cx="8902700" cy="814474"/>
          </a:xfrm>
        </p:grpSpPr>
        <p:grpSp>
          <p:nvGrpSpPr>
            <p:cNvPr id="165" name="Group 1083"/>
            <p:cNvGrpSpPr/>
            <p:nvPr/>
          </p:nvGrpSpPr>
          <p:grpSpPr>
            <a:xfrm>
              <a:off x="-12529" y="0"/>
              <a:ext cx="8902700" cy="814474"/>
              <a:chOff x="-12529" y="0"/>
              <a:chExt cx="8902700" cy="814474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grpSp>
            <p:nvGrpSpPr>
              <p:cNvPr id="167" name="Group 1085"/>
              <p:cNvGrpSpPr/>
              <p:nvPr/>
            </p:nvGrpSpPr>
            <p:grpSpPr>
              <a:xfrm>
                <a:off x="0" y="736242"/>
                <a:ext cx="8890171" cy="78232"/>
                <a:chOff x="0" y="736242"/>
                <a:chExt cx="8890171" cy="78232"/>
              </a:xfrm>
              <a:grpFill/>
            </p:grpSpPr>
            <p:sp>
              <p:nvSpPr>
                <p:cNvPr id="169" name="Rectangle 1087"/>
                <p:cNvSpPr/>
                <p:nvPr/>
              </p:nvSpPr>
              <p:spPr>
                <a:xfrm>
                  <a:off x="0" y="736242"/>
                  <a:ext cx="8321040" cy="27432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Rectangle 1088"/>
                <p:cNvSpPr/>
                <p:nvPr/>
              </p:nvSpPr>
              <p:spPr>
                <a:xfrm>
                  <a:off x="203371" y="787042"/>
                  <a:ext cx="8686800" cy="274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7D7D7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68" name="Rectangle 1086"/>
              <p:cNvSpPr/>
              <p:nvPr/>
            </p:nvSpPr>
            <p:spPr>
              <a:xfrm>
                <a:off x="-12529" y="0"/>
                <a:ext cx="177800" cy="736600"/>
              </a:xfrm>
              <a:prstGeom prst="rect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6" name="TextBox 165"/>
            <p:cNvSpPr txBox="1"/>
            <p:nvPr/>
          </p:nvSpPr>
          <p:spPr>
            <a:xfrm>
              <a:off x="180289" y="16459"/>
              <a:ext cx="8708292" cy="675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НМЦ «Управление отходами и вторичными ресурсами» </a:t>
              </a:r>
            </a:p>
            <a:p>
              <a:r>
                <a:rPr lang="ru-RU" sz="22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ФГАУ «НИИ «ЦЭПП»</a:t>
              </a:r>
            </a:p>
          </p:txBody>
        </p:sp>
      </p:grpSp>
      <p:sp>
        <p:nvSpPr>
          <p:cNvPr id="171" name="Прямоугольник 170"/>
          <p:cNvSpPr/>
          <p:nvPr/>
        </p:nvSpPr>
        <p:spPr>
          <a:xfrm>
            <a:off x="262467" y="1086399"/>
            <a:ext cx="11692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Минпромторга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России от 03.07.2017 № 2139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 Научно-методическом центре «Управление отходами и вторичными ресурсами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025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гнутая вверх стрелка 8"/>
          <p:cNvSpPr/>
          <p:nvPr/>
        </p:nvSpPr>
        <p:spPr>
          <a:xfrm rot="17983506">
            <a:off x="895312" y="2180559"/>
            <a:ext cx="1693839" cy="1755905"/>
          </a:xfrm>
          <a:prstGeom prst="curvedDownArrow">
            <a:avLst>
              <a:gd name="adj1" fmla="val 13458"/>
              <a:gd name="adj2" fmla="val 32462"/>
              <a:gd name="adj3" fmla="val 39501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Цилиндр 10"/>
          <p:cNvSpPr/>
          <p:nvPr/>
        </p:nvSpPr>
        <p:spPr>
          <a:xfrm>
            <a:off x="3784601" y="5071791"/>
            <a:ext cx="505057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Центр научно-технической информации, мониторинга и </a:t>
            </a:r>
            <a:r>
              <a:rPr lang="ru-RU" dirty="0" smtClean="0"/>
              <a:t>управления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8378696" y="3043942"/>
            <a:ext cx="287337" cy="2190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lang="ru-RU" sz="1600" dirty="0"/>
              <a:t>информация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80244" y="1684634"/>
            <a:ext cx="1512357" cy="6477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Минпромторг России</a:t>
            </a: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2817813" y="2446413"/>
            <a:ext cx="966788" cy="131763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6675372" y="3418382"/>
            <a:ext cx="968375" cy="131763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flipV="1">
            <a:off x="9725629" y="3420224"/>
            <a:ext cx="966787" cy="13295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77931" y="1684634"/>
            <a:ext cx="1366044" cy="6477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Минстрой России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32213" y="1691813"/>
            <a:ext cx="1474918" cy="6477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Минприроды России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785330" y="1684634"/>
            <a:ext cx="1381657" cy="6477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Минэнерго России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83813" y="1683388"/>
            <a:ext cx="1311004" cy="6477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>
              <a:defRPr/>
            </a:pP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Росприрод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-надзор</a:t>
            </a: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0800000">
            <a:off x="4411661" y="2452854"/>
            <a:ext cx="966788" cy="131763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0800000">
            <a:off x="6293107" y="2436351"/>
            <a:ext cx="966788" cy="131763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0800000">
            <a:off x="7387052" y="2451142"/>
            <a:ext cx="966788" cy="131763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0800000">
            <a:off x="8996698" y="2422029"/>
            <a:ext cx="966788" cy="131763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261600" y="1687711"/>
            <a:ext cx="1600200" cy="6477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>
              <a:defRPr/>
            </a:pP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Минэконом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-развития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3993358" y="2971777"/>
            <a:ext cx="287337" cy="22627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lang="ru-RU" sz="1600" dirty="0"/>
              <a:t>информация</a:t>
            </a:r>
          </a:p>
        </p:txBody>
      </p:sp>
      <p:sp>
        <p:nvSpPr>
          <p:cNvPr id="38" name="Стрелка вниз 37"/>
          <p:cNvSpPr/>
          <p:nvPr/>
        </p:nvSpPr>
        <p:spPr>
          <a:xfrm>
            <a:off x="5477803" y="3279563"/>
            <a:ext cx="287337" cy="1954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lang="ru-RU" sz="1600" dirty="0"/>
              <a:t>информация</a:t>
            </a:r>
          </a:p>
        </p:txBody>
      </p:sp>
      <p:sp>
        <p:nvSpPr>
          <p:cNvPr id="39" name="Стрелка вниз 38"/>
          <p:cNvSpPr/>
          <p:nvPr/>
        </p:nvSpPr>
        <p:spPr>
          <a:xfrm>
            <a:off x="5843325" y="3279563"/>
            <a:ext cx="287337" cy="1954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lang="ru-RU" sz="1600" dirty="0"/>
              <a:t>информация</a:t>
            </a:r>
          </a:p>
        </p:txBody>
      </p:sp>
      <p:sp>
        <p:nvSpPr>
          <p:cNvPr id="40" name="Стрелка вниз 39"/>
          <p:cNvSpPr/>
          <p:nvPr/>
        </p:nvSpPr>
        <p:spPr>
          <a:xfrm flipV="1">
            <a:off x="3993358" y="2350742"/>
            <a:ext cx="287337" cy="602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1" name="Стрелка вниз 40"/>
          <p:cNvSpPr/>
          <p:nvPr/>
        </p:nvSpPr>
        <p:spPr>
          <a:xfrm flipV="1">
            <a:off x="5450946" y="2350742"/>
            <a:ext cx="287337" cy="602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2" name="Стрелка вниз 41"/>
          <p:cNvSpPr/>
          <p:nvPr/>
        </p:nvSpPr>
        <p:spPr>
          <a:xfrm flipV="1">
            <a:off x="5839925" y="2359178"/>
            <a:ext cx="287337" cy="602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3" name="Стрелка вниз 42"/>
          <p:cNvSpPr/>
          <p:nvPr/>
        </p:nvSpPr>
        <p:spPr>
          <a:xfrm flipV="1">
            <a:off x="8378696" y="2350742"/>
            <a:ext cx="287337" cy="602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780242" y="2650628"/>
            <a:ext cx="9081558" cy="647700"/>
          </a:xfrm>
          <a:prstGeom prst="rect">
            <a:avLst/>
          </a:prstGeom>
          <a:solidFill>
            <a:srgbClr val="C29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Правительственная комиссия по вопросам обращения с отходами производства и потребления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292601" y="3515725"/>
            <a:ext cx="1159405" cy="6477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ФТС</a:t>
            </a:r>
          </a:p>
        </p:txBody>
      </p:sp>
      <p:sp>
        <p:nvSpPr>
          <p:cNvPr id="46" name="Стрелка вниз 45"/>
          <p:cNvSpPr/>
          <p:nvPr/>
        </p:nvSpPr>
        <p:spPr>
          <a:xfrm>
            <a:off x="4714861" y="4184651"/>
            <a:ext cx="287337" cy="10398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lang="ru-RU" sz="1200" dirty="0"/>
              <a:t>информация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5" y="4083"/>
            <a:ext cx="1180675" cy="1167182"/>
          </a:xfrm>
          <a:prstGeom prst="rect">
            <a:avLst/>
          </a:prstGeom>
        </p:spPr>
      </p:pic>
      <p:grpSp>
        <p:nvGrpSpPr>
          <p:cNvPr id="49" name="Group 1081"/>
          <p:cNvGrpSpPr/>
          <p:nvPr/>
        </p:nvGrpSpPr>
        <p:grpSpPr>
          <a:xfrm>
            <a:off x="1178859" y="72177"/>
            <a:ext cx="10695461" cy="927131"/>
            <a:chOff x="-12529" y="0"/>
            <a:chExt cx="8902700" cy="814474"/>
          </a:xfrm>
        </p:grpSpPr>
        <p:grpSp>
          <p:nvGrpSpPr>
            <p:cNvPr id="50" name="Group 1083"/>
            <p:cNvGrpSpPr/>
            <p:nvPr/>
          </p:nvGrpSpPr>
          <p:grpSpPr>
            <a:xfrm>
              <a:off x="-12529" y="0"/>
              <a:ext cx="8902700" cy="814474"/>
              <a:chOff x="-12529" y="0"/>
              <a:chExt cx="8902700" cy="814474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grpSp>
            <p:nvGrpSpPr>
              <p:cNvPr id="52" name="Group 1085"/>
              <p:cNvGrpSpPr/>
              <p:nvPr/>
            </p:nvGrpSpPr>
            <p:grpSpPr>
              <a:xfrm>
                <a:off x="0" y="736242"/>
                <a:ext cx="8890171" cy="78232"/>
                <a:chOff x="0" y="736242"/>
                <a:chExt cx="8890171" cy="78232"/>
              </a:xfrm>
              <a:grpFill/>
            </p:grpSpPr>
            <p:sp>
              <p:nvSpPr>
                <p:cNvPr id="54" name="Rectangle 1087"/>
                <p:cNvSpPr/>
                <p:nvPr/>
              </p:nvSpPr>
              <p:spPr>
                <a:xfrm>
                  <a:off x="0" y="736242"/>
                  <a:ext cx="8321040" cy="27432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Rectangle 1088"/>
                <p:cNvSpPr/>
                <p:nvPr/>
              </p:nvSpPr>
              <p:spPr>
                <a:xfrm>
                  <a:off x="203371" y="787042"/>
                  <a:ext cx="8686800" cy="274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7D7D7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3" name="Rectangle 1086"/>
              <p:cNvSpPr/>
              <p:nvPr/>
            </p:nvSpPr>
            <p:spPr>
              <a:xfrm>
                <a:off x="-12529" y="0"/>
                <a:ext cx="177800" cy="736600"/>
              </a:xfrm>
              <a:prstGeom prst="rect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180289" y="217282"/>
              <a:ext cx="8708292" cy="351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ЦЭПП - Центр </a:t>
              </a:r>
              <a:r>
                <a:rPr lang="ru-RU" sz="20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научно-технической информации, мониторинга и управления</a:t>
              </a:r>
            </a:p>
          </p:txBody>
        </p:sp>
      </p:grpSp>
      <p:sp>
        <p:nvSpPr>
          <p:cNvPr id="56" name="Равнобедренный треугольник 55"/>
          <p:cNvSpPr/>
          <p:nvPr/>
        </p:nvSpPr>
        <p:spPr>
          <a:xfrm rot="10800000">
            <a:off x="10609163" y="2446413"/>
            <a:ext cx="966788" cy="131763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57" name="Group 112"/>
          <p:cNvGrpSpPr/>
          <p:nvPr/>
        </p:nvGrpSpPr>
        <p:grpSpPr>
          <a:xfrm>
            <a:off x="1524002" y="998164"/>
            <a:ext cx="9143999" cy="346894"/>
            <a:chOff x="0" y="453267"/>
            <a:chExt cx="9143999" cy="346894"/>
          </a:xfrm>
        </p:grpSpPr>
        <p:cxnSp>
          <p:nvCxnSpPr>
            <p:cNvPr id="58" name="Straight Connector 113"/>
            <p:cNvCxnSpPr/>
            <p:nvPr/>
          </p:nvCxnSpPr>
          <p:spPr>
            <a:xfrm>
              <a:off x="0" y="800161"/>
              <a:ext cx="9143999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115"/>
            <p:cNvSpPr/>
            <p:nvPr/>
          </p:nvSpPr>
          <p:spPr>
            <a:xfrm>
              <a:off x="8151" y="453267"/>
              <a:ext cx="912769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Правительственная комиссия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77242" y="3463208"/>
            <a:ext cx="1842101" cy="224676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Постановление Правительства РФ от 28.10.2017 № 1310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«</a:t>
            </a:r>
            <a:r>
              <a:rPr lang="ru-RU" sz="1400" dirty="0"/>
              <a:t>Об образовании Правительственной комиссии по вопросам обращения с отходами производства и потребления»</a:t>
            </a:r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 flipH="1">
            <a:off x="9027813" y="3624935"/>
            <a:ext cx="2605669" cy="1851387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Пилотные проекты по организации переработки отходов в субъектах Российской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Федерации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" name="Блок-схема: несколько документов 59"/>
          <p:cNvSpPr/>
          <p:nvPr/>
        </p:nvSpPr>
        <p:spPr>
          <a:xfrm flipH="1">
            <a:off x="6340708" y="3640532"/>
            <a:ext cx="1730539" cy="1217300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Субъекты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3572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8014" r="2835" b="34717"/>
          <a:stretch/>
        </p:blipFill>
        <p:spPr bwMode="auto">
          <a:xfrm>
            <a:off x="1591731" y="2011072"/>
            <a:ext cx="9010174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91731" y="3535072"/>
            <a:ext cx="4267200" cy="914400"/>
          </a:xfrm>
          <a:prstGeom prst="rect">
            <a:avLst/>
          </a:prstGeom>
          <a:solidFill>
            <a:srgbClr val="5DF70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5" y="4083"/>
            <a:ext cx="1180675" cy="1167182"/>
          </a:xfrm>
          <a:prstGeom prst="rect">
            <a:avLst/>
          </a:prstGeom>
        </p:spPr>
      </p:pic>
      <p:grpSp>
        <p:nvGrpSpPr>
          <p:cNvPr id="15" name="Group 1081"/>
          <p:cNvGrpSpPr/>
          <p:nvPr/>
        </p:nvGrpSpPr>
        <p:grpSpPr>
          <a:xfrm>
            <a:off x="1178859" y="72177"/>
            <a:ext cx="10695461" cy="927131"/>
            <a:chOff x="-12529" y="0"/>
            <a:chExt cx="8902700" cy="814474"/>
          </a:xfrm>
        </p:grpSpPr>
        <p:grpSp>
          <p:nvGrpSpPr>
            <p:cNvPr id="16" name="Group 1083"/>
            <p:cNvGrpSpPr/>
            <p:nvPr/>
          </p:nvGrpSpPr>
          <p:grpSpPr>
            <a:xfrm>
              <a:off x="-12529" y="0"/>
              <a:ext cx="8902700" cy="814474"/>
              <a:chOff x="-12529" y="0"/>
              <a:chExt cx="8902700" cy="814474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grpSp>
            <p:nvGrpSpPr>
              <p:cNvPr id="18" name="Group 1085"/>
              <p:cNvGrpSpPr/>
              <p:nvPr/>
            </p:nvGrpSpPr>
            <p:grpSpPr>
              <a:xfrm>
                <a:off x="0" y="736242"/>
                <a:ext cx="8890171" cy="78232"/>
                <a:chOff x="0" y="736242"/>
                <a:chExt cx="8890171" cy="78232"/>
              </a:xfrm>
              <a:grpFill/>
            </p:grpSpPr>
            <p:sp>
              <p:nvSpPr>
                <p:cNvPr id="20" name="Rectangle 1087"/>
                <p:cNvSpPr/>
                <p:nvPr/>
              </p:nvSpPr>
              <p:spPr>
                <a:xfrm>
                  <a:off x="0" y="736242"/>
                  <a:ext cx="8321040" cy="27432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Rectangle 1088"/>
                <p:cNvSpPr/>
                <p:nvPr/>
              </p:nvSpPr>
              <p:spPr>
                <a:xfrm>
                  <a:off x="203371" y="787042"/>
                  <a:ext cx="8686800" cy="274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7D7D7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" name="Rectangle 1086"/>
              <p:cNvSpPr/>
              <p:nvPr/>
            </p:nvSpPr>
            <p:spPr>
              <a:xfrm>
                <a:off x="-12529" y="0"/>
                <a:ext cx="177800" cy="736600"/>
              </a:xfrm>
              <a:prstGeom prst="rect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80289" y="215371"/>
              <a:ext cx="8708292" cy="378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Государственный приоритет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62467" y="1086399"/>
            <a:ext cx="11692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Поручение о разработке и принятии Стратегии развития отрасли переработки отходов производства и потребления на период до 2030 года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054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29"/>
          <p:cNvGrpSpPr/>
          <p:nvPr/>
        </p:nvGrpSpPr>
        <p:grpSpPr>
          <a:xfrm>
            <a:off x="1532140" y="2107350"/>
            <a:ext cx="3573013" cy="4239147"/>
            <a:chOff x="427991" y="1714194"/>
            <a:chExt cx="3162870" cy="3910882"/>
          </a:xfrm>
        </p:grpSpPr>
        <p:grpSp>
          <p:nvGrpSpPr>
            <p:cNvPr id="1049" name="Group 15"/>
            <p:cNvGrpSpPr/>
            <p:nvPr/>
          </p:nvGrpSpPr>
          <p:grpSpPr>
            <a:xfrm>
              <a:off x="427991" y="1714194"/>
              <a:ext cx="3162870" cy="2135991"/>
              <a:chOff x="3050791" y="1711462"/>
              <a:chExt cx="3916042" cy="1942690"/>
            </a:xfrm>
          </p:grpSpPr>
          <p:sp>
            <p:nvSpPr>
              <p:cNvPr id="1051" name="Rectangle 3"/>
              <p:cNvSpPr/>
              <p:nvPr/>
            </p:nvSpPr>
            <p:spPr>
              <a:xfrm>
                <a:off x="6196283" y="1711462"/>
                <a:ext cx="770550" cy="1942690"/>
              </a:xfrm>
              <a:custGeom>
                <a:avLst/>
                <a:gdLst>
                  <a:gd name="connsiteX0" fmla="*/ 0 w 2518791"/>
                  <a:gd name="connsiteY0" fmla="*/ 0 h 870180"/>
                  <a:gd name="connsiteX1" fmla="*/ 2518791 w 2518791"/>
                  <a:gd name="connsiteY1" fmla="*/ 0 h 870180"/>
                  <a:gd name="connsiteX2" fmla="*/ 2518791 w 2518791"/>
                  <a:gd name="connsiteY2" fmla="*/ 870180 h 870180"/>
                  <a:gd name="connsiteX3" fmla="*/ 0 w 2518791"/>
                  <a:gd name="connsiteY3" fmla="*/ 870180 h 870180"/>
                  <a:gd name="connsiteX4" fmla="*/ 0 w 2518791"/>
                  <a:gd name="connsiteY4" fmla="*/ 0 h 870180"/>
                  <a:gd name="connsiteX0" fmla="*/ 3400926 w 3400926"/>
                  <a:gd name="connsiteY0" fmla="*/ 1363578 h 1363578"/>
                  <a:gd name="connsiteX1" fmla="*/ 2518791 w 3400926"/>
                  <a:gd name="connsiteY1" fmla="*/ 0 h 1363578"/>
                  <a:gd name="connsiteX2" fmla="*/ 2518791 w 3400926"/>
                  <a:gd name="connsiteY2" fmla="*/ 870180 h 1363578"/>
                  <a:gd name="connsiteX3" fmla="*/ 0 w 3400926"/>
                  <a:gd name="connsiteY3" fmla="*/ 870180 h 1363578"/>
                  <a:gd name="connsiteX4" fmla="*/ 3400926 w 3400926"/>
                  <a:gd name="connsiteY4" fmla="*/ 1363578 h 1363578"/>
                  <a:gd name="connsiteX0" fmla="*/ 882135 w 882135"/>
                  <a:gd name="connsiteY0" fmla="*/ 1363578 h 1618812"/>
                  <a:gd name="connsiteX1" fmla="*/ 0 w 882135"/>
                  <a:gd name="connsiteY1" fmla="*/ 0 h 1618812"/>
                  <a:gd name="connsiteX2" fmla="*/ 0 w 882135"/>
                  <a:gd name="connsiteY2" fmla="*/ 870180 h 1618812"/>
                  <a:gd name="connsiteX3" fmla="*/ 882135 w 882135"/>
                  <a:gd name="connsiteY3" fmla="*/ 1618812 h 1618812"/>
                  <a:gd name="connsiteX4" fmla="*/ 882135 w 882135"/>
                  <a:gd name="connsiteY4" fmla="*/ 1363578 h 1618812"/>
                  <a:gd name="connsiteX0" fmla="*/ 829805 w 882135"/>
                  <a:gd name="connsiteY0" fmla="*/ 1402137 h 1618812"/>
                  <a:gd name="connsiteX1" fmla="*/ 0 w 882135"/>
                  <a:gd name="connsiteY1" fmla="*/ 0 h 1618812"/>
                  <a:gd name="connsiteX2" fmla="*/ 0 w 882135"/>
                  <a:gd name="connsiteY2" fmla="*/ 870180 h 1618812"/>
                  <a:gd name="connsiteX3" fmla="*/ 882135 w 882135"/>
                  <a:gd name="connsiteY3" fmla="*/ 1618812 h 1618812"/>
                  <a:gd name="connsiteX4" fmla="*/ 829805 w 882135"/>
                  <a:gd name="connsiteY4" fmla="*/ 1402137 h 1618812"/>
                  <a:gd name="connsiteX0" fmla="*/ 873873 w 882135"/>
                  <a:gd name="connsiteY0" fmla="*/ 1366332 h 1618812"/>
                  <a:gd name="connsiteX1" fmla="*/ 0 w 882135"/>
                  <a:gd name="connsiteY1" fmla="*/ 0 h 1618812"/>
                  <a:gd name="connsiteX2" fmla="*/ 0 w 882135"/>
                  <a:gd name="connsiteY2" fmla="*/ 870180 h 1618812"/>
                  <a:gd name="connsiteX3" fmla="*/ 882135 w 882135"/>
                  <a:gd name="connsiteY3" fmla="*/ 1618812 h 1618812"/>
                  <a:gd name="connsiteX4" fmla="*/ 873873 w 882135"/>
                  <a:gd name="connsiteY4" fmla="*/ 1366332 h 1618812"/>
                  <a:gd name="connsiteX0" fmla="*/ 873873 w 873873"/>
                  <a:gd name="connsiteY0" fmla="*/ 1366332 h 1552711"/>
                  <a:gd name="connsiteX1" fmla="*/ 0 w 873873"/>
                  <a:gd name="connsiteY1" fmla="*/ 0 h 1552711"/>
                  <a:gd name="connsiteX2" fmla="*/ 0 w 873873"/>
                  <a:gd name="connsiteY2" fmla="*/ 870180 h 1552711"/>
                  <a:gd name="connsiteX3" fmla="*/ 873872 w 873873"/>
                  <a:gd name="connsiteY3" fmla="*/ 1552711 h 1552711"/>
                  <a:gd name="connsiteX4" fmla="*/ 873873 w 873873"/>
                  <a:gd name="connsiteY4" fmla="*/ 1366332 h 1552711"/>
                  <a:gd name="connsiteX0" fmla="*/ 873873 w 873873"/>
                  <a:gd name="connsiteY0" fmla="*/ 1366332 h 1599532"/>
                  <a:gd name="connsiteX1" fmla="*/ 0 w 873873"/>
                  <a:gd name="connsiteY1" fmla="*/ 0 h 1599532"/>
                  <a:gd name="connsiteX2" fmla="*/ 0 w 873873"/>
                  <a:gd name="connsiteY2" fmla="*/ 870180 h 1599532"/>
                  <a:gd name="connsiteX3" fmla="*/ 868363 w 873873"/>
                  <a:gd name="connsiteY3" fmla="*/ 1599532 h 1599532"/>
                  <a:gd name="connsiteX4" fmla="*/ 873873 w 873873"/>
                  <a:gd name="connsiteY4" fmla="*/ 1366332 h 1599532"/>
                  <a:gd name="connsiteX0" fmla="*/ 873873 w 873873"/>
                  <a:gd name="connsiteY0" fmla="*/ 1344298 h 1599532"/>
                  <a:gd name="connsiteX1" fmla="*/ 0 w 873873"/>
                  <a:gd name="connsiteY1" fmla="*/ 0 h 1599532"/>
                  <a:gd name="connsiteX2" fmla="*/ 0 w 873873"/>
                  <a:gd name="connsiteY2" fmla="*/ 870180 h 1599532"/>
                  <a:gd name="connsiteX3" fmla="*/ 868363 w 873873"/>
                  <a:gd name="connsiteY3" fmla="*/ 1599532 h 1599532"/>
                  <a:gd name="connsiteX4" fmla="*/ 873873 w 873873"/>
                  <a:gd name="connsiteY4" fmla="*/ 1344298 h 1599532"/>
                  <a:gd name="connsiteX0" fmla="*/ 873873 w 873873"/>
                  <a:gd name="connsiteY0" fmla="*/ 1358069 h 1599532"/>
                  <a:gd name="connsiteX1" fmla="*/ 0 w 873873"/>
                  <a:gd name="connsiteY1" fmla="*/ 0 h 1599532"/>
                  <a:gd name="connsiteX2" fmla="*/ 0 w 873873"/>
                  <a:gd name="connsiteY2" fmla="*/ 870180 h 1599532"/>
                  <a:gd name="connsiteX3" fmla="*/ 868363 w 873873"/>
                  <a:gd name="connsiteY3" fmla="*/ 1599532 h 1599532"/>
                  <a:gd name="connsiteX4" fmla="*/ 873873 w 873873"/>
                  <a:gd name="connsiteY4" fmla="*/ 1358069 h 1599532"/>
                  <a:gd name="connsiteX0" fmla="*/ 868364 w 868364"/>
                  <a:gd name="connsiteY0" fmla="*/ 1358069 h 1599532"/>
                  <a:gd name="connsiteX1" fmla="*/ 0 w 868364"/>
                  <a:gd name="connsiteY1" fmla="*/ 0 h 1599532"/>
                  <a:gd name="connsiteX2" fmla="*/ 0 w 868364"/>
                  <a:gd name="connsiteY2" fmla="*/ 870180 h 1599532"/>
                  <a:gd name="connsiteX3" fmla="*/ 868363 w 868364"/>
                  <a:gd name="connsiteY3" fmla="*/ 1599532 h 1599532"/>
                  <a:gd name="connsiteX4" fmla="*/ 868364 w 868364"/>
                  <a:gd name="connsiteY4" fmla="*/ 1358069 h 1599532"/>
                  <a:gd name="connsiteX0" fmla="*/ 873430 w 873430"/>
                  <a:gd name="connsiteY0" fmla="*/ 1358069 h 1599532"/>
                  <a:gd name="connsiteX1" fmla="*/ 0 w 873430"/>
                  <a:gd name="connsiteY1" fmla="*/ 0 h 1599532"/>
                  <a:gd name="connsiteX2" fmla="*/ 0 w 873430"/>
                  <a:gd name="connsiteY2" fmla="*/ 870180 h 1599532"/>
                  <a:gd name="connsiteX3" fmla="*/ 868363 w 873430"/>
                  <a:gd name="connsiteY3" fmla="*/ 1599532 h 1599532"/>
                  <a:gd name="connsiteX4" fmla="*/ 873430 w 873430"/>
                  <a:gd name="connsiteY4" fmla="*/ 1358069 h 1599532"/>
                  <a:gd name="connsiteX0" fmla="*/ 873430 w 875962"/>
                  <a:gd name="connsiteY0" fmla="*/ 1358069 h 1599532"/>
                  <a:gd name="connsiteX1" fmla="*/ 0 w 875962"/>
                  <a:gd name="connsiteY1" fmla="*/ 0 h 1599532"/>
                  <a:gd name="connsiteX2" fmla="*/ 0 w 875962"/>
                  <a:gd name="connsiteY2" fmla="*/ 870180 h 1599532"/>
                  <a:gd name="connsiteX3" fmla="*/ 875962 w 875962"/>
                  <a:gd name="connsiteY3" fmla="*/ 1599532 h 1599532"/>
                  <a:gd name="connsiteX4" fmla="*/ 873430 w 875962"/>
                  <a:gd name="connsiteY4" fmla="*/ 1358069 h 1599532"/>
                  <a:gd name="connsiteX0" fmla="*/ 875963 w 875963"/>
                  <a:gd name="connsiteY0" fmla="*/ 1358069 h 1599532"/>
                  <a:gd name="connsiteX1" fmla="*/ 0 w 875963"/>
                  <a:gd name="connsiteY1" fmla="*/ 0 h 1599532"/>
                  <a:gd name="connsiteX2" fmla="*/ 0 w 875963"/>
                  <a:gd name="connsiteY2" fmla="*/ 870180 h 1599532"/>
                  <a:gd name="connsiteX3" fmla="*/ 875962 w 875963"/>
                  <a:gd name="connsiteY3" fmla="*/ 1599532 h 1599532"/>
                  <a:gd name="connsiteX4" fmla="*/ 875963 w 875963"/>
                  <a:gd name="connsiteY4" fmla="*/ 1358069 h 159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5963" h="1599532">
                    <a:moveTo>
                      <a:pt x="875963" y="1358069"/>
                    </a:moveTo>
                    <a:lnTo>
                      <a:pt x="0" y="0"/>
                    </a:lnTo>
                    <a:lnTo>
                      <a:pt x="0" y="870180"/>
                    </a:lnTo>
                    <a:lnTo>
                      <a:pt x="875962" y="1599532"/>
                    </a:lnTo>
                    <a:cubicBezTo>
                      <a:pt x="875962" y="1537406"/>
                      <a:pt x="875963" y="1420195"/>
                      <a:pt x="875963" y="1358069"/>
                    </a:cubicBezTo>
                    <a:close/>
                  </a:path>
                </a:pathLst>
              </a:custGeom>
              <a:solidFill>
                <a:srgbClr val="3578A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Rectangle 17"/>
              <p:cNvSpPr/>
              <p:nvPr/>
            </p:nvSpPr>
            <p:spPr>
              <a:xfrm>
                <a:off x="3050791" y="1730448"/>
                <a:ext cx="3145493" cy="1029079"/>
              </a:xfrm>
              <a:prstGeom prst="rect">
                <a:avLst/>
              </a:prstGeom>
              <a:solidFill>
                <a:srgbClr val="4590C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45" name="Group 44"/>
            <p:cNvGrpSpPr/>
            <p:nvPr/>
          </p:nvGrpSpPr>
          <p:grpSpPr>
            <a:xfrm flipV="1">
              <a:off x="437488" y="4137566"/>
              <a:ext cx="3140872" cy="1487510"/>
              <a:chOff x="3062550" y="1730446"/>
              <a:chExt cx="3888805" cy="1352895"/>
            </a:xfrm>
          </p:grpSpPr>
          <p:sp>
            <p:nvSpPr>
              <p:cNvPr id="1047" name="Rectangle 3"/>
              <p:cNvSpPr/>
              <p:nvPr/>
            </p:nvSpPr>
            <p:spPr>
              <a:xfrm>
                <a:off x="6196283" y="1730449"/>
                <a:ext cx="755072" cy="1352892"/>
              </a:xfrm>
              <a:custGeom>
                <a:avLst/>
                <a:gdLst>
                  <a:gd name="connsiteX0" fmla="*/ 0 w 2518791"/>
                  <a:gd name="connsiteY0" fmla="*/ 0 h 870180"/>
                  <a:gd name="connsiteX1" fmla="*/ 2518791 w 2518791"/>
                  <a:gd name="connsiteY1" fmla="*/ 0 h 870180"/>
                  <a:gd name="connsiteX2" fmla="*/ 2518791 w 2518791"/>
                  <a:gd name="connsiteY2" fmla="*/ 870180 h 870180"/>
                  <a:gd name="connsiteX3" fmla="*/ 0 w 2518791"/>
                  <a:gd name="connsiteY3" fmla="*/ 870180 h 870180"/>
                  <a:gd name="connsiteX4" fmla="*/ 0 w 2518791"/>
                  <a:gd name="connsiteY4" fmla="*/ 0 h 870180"/>
                  <a:gd name="connsiteX0" fmla="*/ 3400926 w 3400926"/>
                  <a:gd name="connsiteY0" fmla="*/ 1363578 h 1363578"/>
                  <a:gd name="connsiteX1" fmla="*/ 2518791 w 3400926"/>
                  <a:gd name="connsiteY1" fmla="*/ 0 h 1363578"/>
                  <a:gd name="connsiteX2" fmla="*/ 2518791 w 3400926"/>
                  <a:gd name="connsiteY2" fmla="*/ 870180 h 1363578"/>
                  <a:gd name="connsiteX3" fmla="*/ 0 w 3400926"/>
                  <a:gd name="connsiteY3" fmla="*/ 870180 h 1363578"/>
                  <a:gd name="connsiteX4" fmla="*/ 3400926 w 3400926"/>
                  <a:gd name="connsiteY4" fmla="*/ 1363578 h 1363578"/>
                  <a:gd name="connsiteX0" fmla="*/ 882135 w 882135"/>
                  <a:gd name="connsiteY0" fmla="*/ 1363578 h 1618812"/>
                  <a:gd name="connsiteX1" fmla="*/ 0 w 882135"/>
                  <a:gd name="connsiteY1" fmla="*/ 0 h 1618812"/>
                  <a:gd name="connsiteX2" fmla="*/ 0 w 882135"/>
                  <a:gd name="connsiteY2" fmla="*/ 870180 h 1618812"/>
                  <a:gd name="connsiteX3" fmla="*/ 882135 w 882135"/>
                  <a:gd name="connsiteY3" fmla="*/ 1618812 h 1618812"/>
                  <a:gd name="connsiteX4" fmla="*/ 882135 w 882135"/>
                  <a:gd name="connsiteY4" fmla="*/ 1363578 h 1618812"/>
                  <a:gd name="connsiteX0" fmla="*/ 829805 w 882135"/>
                  <a:gd name="connsiteY0" fmla="*/ 1402137 h 1618812"/>
                  <a:gd name="connsiteX1" fmla="*/ 0 w 882135"/>
                  <a:gd name="connsiteY1" fmla="*/ 0 h 1618812"/>
                  <a:gd name="connsiteX2" fmla="*/ 0 w 882135"/>
                  <a:gd name="connsiteY2" fmla="*/ 870180 h 1618812"/>
                  <a:gd name="connsiteX3" fmla="*/ 882135 w 882135"/>
                  <a:gd name="connsiteY3" fmla="*/ 1618812 h 1618812"/>
                  <a:gd name="connsiteX4" fmla="*/ 829805 w 882135"/>
                  <a:gd name="connsiteY4" fmla="*/ 1402137 h 1618812"/>
                  <a:gd name="connsiteX0" fmla="*/ 873873 w 882135"/>
                  <a:gd name="connsiteY0" fmla="*/ 1366332 h 1618812"/>
                  <a:gd name="connsiteX1" fmla="*/ 0 w 882135"/>
                  <a:gd name="connsiteY1" fmla="*/ 0 h 1618812"/>
                  <a:gd name="connsiteX2" fmla="*/ 0 w 882135"/>
                  <a:gd name="connsiteY2" fmla="*/ 870180 h 1618812"/>
                  <a:gd name="connsiteX3" fmla="*/ 882135 w 882135"/>
                  <a:gd name="connsiteY3" fmla="*/ 1618812 h 1618812"/>
                  <a:gd name="connsiteX4" fmla="*/ 873873 w 882135"/>
                  <a:gd name="connsiteY4" fmla="*/ 1366332 h 1618812"/>
                  <a:gd name="connsiteX0" fmla="*/ 873873 w 873873"/>
                  <a:gd name="connsiteY0" fmla="*/ 1366332 h 1552711"/>
                  <a:gd name="connsiteX1" fmla="*/ 0 w 873873"/>
                  <a:gd name="connsiteY1" fmla="*/ 0 h 1552711"/>
                  <a:gd name="connsiteX2" fmla="*/ 0 w 873873"/>
                  <a:gd name="connsiteY2" fmla="*/ 870180 h 1552711"/>
                  <a:gd name="connsiteX3" fmla="*/ 873872 w 873873"/>
                  <a:gd name="connsiteY3" fmla="*/ 1552711 h 1552711"/>
                  <a:gd name="connsiteX4" fmla="*/ 873873 w 873873"/>
                  <a:gd name="connsiteY4" fmla="*/ 1366332 h 1552711"/>
                  <a:gd name="connsiteX0" fmla="*/ 873873 w 873873"/>
                  <a:gd name="connsiteY0" fmla="*/ 1366332 h 1599532"/>
                  <a:gd name="connsiteX1" fmla="*/ 0 w 873873"/>
                  <a:gd name="connsiteY1" fmla="*/ 0 h 1599532"/>
                  <a:gd name="connsiteX2" fmla="*/ 0 w 873873"/>
                  <a:gd name="connsiteY2" fmla="*/ 870180 h 1599532"/>
                  <a:gd name="connsiteX3" fmla="*/ 868363 w 873873"/>
                  <a:gd name="connsiteY3" fmla="*/ 1599532 h 1599532"/>
                  <a:gd name="connsiteX4" fmla="*/ 873873 w 873873"/>
                  <a:gd name="connsiteY4" fmla="*/ 1366332 h 1599532"/>
                  <a:gd name="connsiteX0" fmla="*/ 873873 w 873873"/>
                  <a:gd name="connsiteY0" fmla="*/ 1344298 h 1599532"/>
                  <a:gd name="connsiteX1" fmla="*/ 0 w 873873"/>
                  <a:gd name="connsiteY1" fmla="*/ 0 h 1599532"/>
                  <a:gd name="connsiteX2" fmla="*/ 0 w 873873"/>
                  <a:gd name="connsiteY2" fmla="*/ 870180 h 1599532"/>
                  <a:gd name="connsiteX3" fmla="*/ 868363 w 873873"/>
                  <a:gd name="connsiteY3" fmla="*/ 1599532 h 1599532"/>
                  <a:gd name="connsiteX4" fmla="*/ 873873 w 873873"/>
                  <a:gd name="connsiteY4" fmla="*/ 1344298 h 1599532"/>
                  <a:gd name="connsiteX0" fmla="*/ 873873 w 873873"/>
                  <a:gd name="connsiteY0" fmla="*/ 1358069 h 1599532"/>
                  <a:gd name="connsiteX1" fmla="*/ 0 w 873873"/>
                  <a:gd name="connsiteY1" fmla="*/ 0 h 1599532"/>
                  <a:gd name="connsiteX2" fmla="*/ 0 w 873873"/>
                  <a:gd name="connsiteY2" fmla="*/ 870180 h 1599532"/>
                  <a:gd name="connsiteX3" fmla="*/ 868363 w 873873"/>
                  <a:gd name="connsiteY3" fmla="*/ 1599532 h 1599532"/>
                  <a:gd name="connsiteX4" fmla="*/ 873873 w 873873"/>
                  <a:gd name="connsiteY4" fmla="*/ 1358069 h 1599532"/>
                  <a:gd name="connsiteX0" fmla="*/ 868364 w 868364"/>
                  <a:gd name="connsiteY0" fmla="*/ 1358069 h 1599532"/>
                  <a:gd name="connsiteX1" fmla="*/ 0 w 868364"/>
                  <a:gd name="connsiteY1" fmla="*/ 0 h 1599532"/>
                  <a:gd name="connsiteX2" fmla="*/ 0 w 868364"/>
                  <a:gd name="connsiteY2" fmla="*/ 870180 h 1599532"/>
                  <a:gd name="connsiteX3" fmla="*/ 868363 w 868364"/>
                  <a:gd name="connsiteY3" fmla="*/ 1599532 h 1599532"/>
                  <a:gd name="connsiteX4" fmla="*/ 868364 w 868364"/>
                  <a:gd name="connsiteY4" fmla="*/ 1358069 h 1599532"/>
                  <a:gd name="connsiteX0" fmla="*/ 873430 w 873430"/>
                  <a:gd name="connsiteY0" fmla="*/ 1358069 h 1599532"/>
                  <a:gd name="connsiteX1" fmla="*/ 0 w 873430"/>
                  <a:gd name="connsiteY1" fmla="*/ 0 h 1599532"/>
                  <a:gd name="connsiteX2" fmla="*/ 0 w 873430"/>
                  <a:gd name="connsiteY2" fmla="*/ 870180 h 1599532"/>
                  <a:gd name="connsiteX3" fmla="*/ 868363 w 873430"/>
                  <a:gd name="connsiteY3" fmla="*/ 1599532 h 1599532"/>
                  <a:gd name="connsiteX4" fmla="*/ 873430 w 873430"/>
                  <a:gd name="connsiteY4" fmla="*/ 1358069 h 1599532"/>
                  <a:gd name="connsiteX0" fmla="*/ 873430 w 875962"/>
                  <a:gd name="connsiteY0" fmla="*/ 1358069 h 1599532"/>
                  <a:gd name="connsiteX1" fmla="*/ 0 w 875962"/>
                  <a:gd name="connsiteY1" fmla="*/ 0 h 1599532"/>
                  <a:gd name="connsiteX2" fmla="*/ 0 w 875962"/>
                  <a:gd name="connsiteY2" fmla="*/ 870180 h 1599532"/>
                  <a:gd name="connsiteX3" fmla="*/ 875962 w 875962"/>
                  <a:gd name="connsiteY3" fmla="*/ 1599532 h 1599532"/>
                  <a:gd name="connsiteX4" fmla="*/ 873430 w 875962"/>
                  <a:gd name="connsiteY4" fmla="*/ 1358069 h 1599532"/>
                  <a:gd name="connsiteX0" fmla="*/ 875963 w 875963"/>
                  <a:gd name="connsiteY0" fmla="*/ 1358069 h 1599532"/>
                  <a:gd name="connsiteX1" fmla="*/ 0 w 875963"/>
                  <a:gd name="connsiteY1" fmla="*/ 0 h 1599532"/>
                  <a:gd name="connsiteX2" fmla="*/ 0 w 875963"/>
                  <a:gd name="connsiteY2" fmla="*/ 870180 h 1599532"/>
                  <a:gd name="connsiteX3" fmla="*/ 875962 w 875963"/>
                  <a:gd name="connsiteY3" fmla="*/ 1599532 h 1599532"/>
                  <a:gd name="connsiteX4" fmla="*/ 875963 w 875963"/>
                  <a:gd name="connsiteY4" fmla="*/ 1358069 h 159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5963" h="1599532">
                    <a:moveTo>
                      <a:pt x="875963" y="1358069"/>
                    </a:moveTo>
                    <a:lnTo>
                      <a:pt x="0" y="0"/>
                    </a:lnTo>
                    <a:lnTo>
                      <a:pt x="0" y="870180"/>
                    </a:lnTo>
                    <a:lnTo>
                      <a:pt x="875962" y="1599532"/>
                    </a:lnTo>
                    <a:cubicBezTo>
                      <a:pt x="875962" y="1537406"/>
                      <a:pt x="875963" y="1420195"/>
                      <a:pt x="875963" y="1358069"/>
                    </a:cubicBezTo>
                    <a:close/>
                  </a:path>
                </a:pathLst>
              </a:custGeom>
              <a:solidFill>
                <a:srgbClr val="35877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8" name="Rectangle 46"/>
              <p:cNvSpPr/>
              <p:nvPr/>
            </p:nvSpPr>
            <p:spPr>
              <a:xfrm>
                <a:off x="3062550" y="1730446"/>
                <a:ext cx="3133735" cy="750086"/>
              </a:xfrm>
              <a:prstGeom prst="rect">
                <a:avLst/>
              </a:prstGeom>
              <a:solidFill>
                <a:srgbClr val="21A79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80" name="Group 12"/>
          <p:cNvGrpSpPr/>
          <p:nvPr/>
        </p:nvGrpSpPr>
        <p:grpSpPr>
          <a:xfrm rot="10800000" flipH="1" flipV="1">
            <a:off x="1532141" y="3903142"/>
            <a:ext cx="3408694" cy="1063436"/>
            <a:chOff x="3155430" y="1730446"/>
            <a:chExt cx="3898598" cy="750090"/>
          </a:xfrm>
        </p:grpSpPr>
        <p:sp>
          <p:nvSpPr>
            <p:cNvPr id="1082" name="Rectangle 3"/>
            <p:cNvSpPr/>
            <p:nvPr/>
          </p:nvSpPr>
          <p:spPr>
            <a:xfrm>
              <a:off x="6196284" y="1730446"/>
              <a:ext cx="857744" cy="750087"/>
            </a:xfrm>
            <a:custGeom>
              <a:avLst/>
              <a:gdLst>
                <a:gd name="connsiteX0" fmla="*/ 0 w 2518791"/>
                <a:gd name="connsiteY0" fmla="*/ 0 h 870180"/>
                <a:gd name="connsiteX1" fmla="*/ 2518791 w 2518791"/>
                <a:gd name="connsiteY1" fmla="*/ 0 h 870180"/>
                <a:gd name="connsiteX2" fmla="*/ 2518791 w 2518791"/>
                <a:gd name="connsiteY2" fmla="*/ 870180 h 870180"/>
                <a:gd name="connsiteX3" fmla="*/ 0 w 2518791"/>
                <a:gd name="connsiteY3" fmla="*/ 870180 h 870180"/>
                <a:gd name="connsiteX4" fmla="*/ 0 w 2518791"/>
                <a:gd name="connsiteY4" fmla="*/ 0 h 870180"/>
                <a:gd name="connsiteX0" fmla="*/ 3400926 w 3400926"/>
                <a:gd name="connsiteY0" fmla="*/ 1363578 h 1363578"/>
                <a:gd name="connsiteX1" fmla="*/ 2518791 w 3400926"/>
                <a:gd name="connsiteY1" fmla="*/ 0 h 1363578"/>
                <a:gd name="connsiteX2" fmla="*/ 2518791 w 3400926"/>
                <a:gd name="connsiteY2" fmla="*/ 870180 h 1363578"/>
                <a:gd name="connsiteX3" fmla="*/ 0 w 3400926"/>
                <a:gd name="connsiteY3" fmla="*/ 870180 h 1363578"/>
                <a:gd name="connsiteX4" fmla="*/ 3400926 w 3400926"/>
                <a:gd name="connsiteY4" fmla="*/ 1363578 h 1363578"/>
                <a:gd name="connsiteX0" fmla="*/ 882135 w 882135"/>
                <a:gd name="connsiteY0" fmla="*/ 1363578 h 1618812"/>
                <a:gd name="connsiteX1" fmla="*/ 0 w 882135"/>
                <a:gd name="connsiteY1" fmla="*/ 0 h 1618812"/>
                <a:gd name="connsiteX2" fmla="*/ 0 w 882135"/>
                <a:gd name="connsiteY2" fmla="*/ 870180 h 1618812"/>
                <a:gd name="connsiteX3" fmla="*/ 882135 w 882135"/>
                <a:gd name="connsiteY3" fmla="*/ 1618812 h 1618812"/>
                <a:gd name="connsiteX4" fmla="*/ 882135 w 882135"/>
                <a:gd name="connsiteY4" fmla="*/ 1363578 h 1618812"/>
                <a:gd name="connsiteX0" fmla="*/ 829805 w 882135"/>
                <a:gd name="connsiteY0" fmla="*/ 1402137 h 1618812"/>
                <a:gd name="connsiteX1" fmla="*/ 0 w 882135"/>
                <a:gd name="connsiteY1" fmla="*/ 0 h 1618812"/>
                <a:gd name="connsiteX2" fmla="*/ 0 w 882135"/>
                <a:gd name="connsiteY2" fmla="*/ 870180 h 1618812"/>
                <a:gd name="connsiteX3" fmla="*/ 882135 w 882135"/>
                <a:gd name="connsiteY3" fmla="*/ 1618812 h 1618812"/>
                <a:gd name="connsiteX4" fmla="*/ 829805 w 882135"/>
                <a:gd name="connsiteY4" fmla="*/ 1402137 h 1618812"/>
                <a:gd name="connsiteX0" fmla="*/ 873873 w 882135"/>
                <a:gd name="connsiteY0" fmla="*/ 1366332 h 1618812"/>
                <a:gd name="connsiteX1" fmla="*/ 0 w 882135"/>
                <a:gd name="connsiteY1" fmla="*/ 0 h 1618812"/>
                <a:gd name="connsiteX2" fmla="*/ 0 w 882135"/>
                <a:gd name="connsiteY2" fmla="*/ 870180 h 1618812"/>
                <a:gd name="connsiteX3" fmla="*/ 882135 w 882135"/>
                <a:gd name="connsiteY3" fmla="*/ 1618812 h 1618812"/>
                <a:gd name="connsiteX4" fmla="*/ 873873 w 882135"/>
                <a:gd name="connsiteY4" fmla="*/ 1366332 h 1618812"/>
                <a:gd name="connsiteX0" fmla="*/ 873873 w 873873"/>
                <a:gd name="connsiteY0" fmla="*/ 1366332 h 1552711"/>
                <a:gd name="connsiteX1" fmla="*/ 0 w 873873"/>
                <a:gd name="connsiteY1" fmla="*/ 0 h 1552711"/>
                <a:gd name="connsiteX2" fmla="*/ 0 w 873873"/>
                <a:gd name="connsiteY2" fmla="*/ 870180 h 1552711"/>
                <a:gd name="connsiteX3" fmla="*/ 873872 w 873873"/>
                <a:gd name="connsiteY3" fmla="*/ 1552711 h 1552711"/>
                <a:gd name="connsiteX4" fmla="*/ 873873 w 873873"/>
                <a:gd name="connsiteY4" fmla="*/ 1366332 h 1552711"/>
                <a:gd name="connsiteX0" fmla="*/ 873873 w 873873"/>
                <a:gd name="connsiteY0" fmla="*/ 1366332 h 1599532"/>
                <a:gd name="connsiteX1" fmla="*/ 0 w 873873"/>
                <a:gd name="connsiteY1" fmla="*/ 0 h 1599532"/>
                <a:gd name="connsiteX2" fmla="*/ 0 w 873873"/>
                <a:gd name="connsiteY2" fmla="*/ 870180 h 1599532"/>
                <a:gd name="connsiteX3" fmla="*/ 868363 w 873873"/>
                <a:gd name="connsiteY3" fmla="*/ 1599532 h 1599532"/>
                <a:gd name="connsiteX4" fmla="*/ 873873 w 873873"/>
                <a:gd name="connsiteY4" fmla="*/ 1366332 h 1599532"/>
                <a:gd name="connsiteX0" fmla="*/ 873873 w 873873"/>
                <a:gd name="connsiteY0" fmla="*/ 1344298 h 1599532"/>
                <a:gd name="connsiteX1" fmla="*/ 0 w 873873"/>
                <a:gd name="connsiteY1" fmla="*/ 0 h 1599532"/>
                <a:gd name="connsiteX2" fmla="*/ 0 w 873873"/>
                <a:gd name="connsiteY2" fmla="*/ 870180 h 1599532"/>
                <a:gd name="connsiteX3" fmla="*/ 868363 w 873873"/>
                <a:gd name="connsiteY3" fmla="*/ 1599532 h 1599532"/>
                <a:gd name="connsiteX4" fmla="*/ 873873 w 873873"/>
                <a:gd name="connsiteY4" fmla="*/ 1344298 h 1599532"/>
                <a:gd name="connsiteX0" fmla="*/ 873873 w 873873"/>
                <a:gd name="connsiteY0" fmla="*/ 1358069 h 1599532"/>
                <a:gd name="connsiteX1" fmla="*/ 0 w 873873"/>
                <a:gd name="connsiteY1" fmla="*/ 0 h 1599532"/>
                <a:gd name="connsiteX2" fmla="*/ 0 w 873873"/>
                <a:gd name="connsiteY2" fmla="*/ 870180 h 1599532"/>
                <a:gd name="connsiteX3" fmla="*/ 868363 w 873873"/>
                <a:gd name="connsiteY3" fmla="*/ 1599532 h 1599532"/>
                <a:gd name="connsiteX4" fmla="*/ 873873 w 873873"/>
                <a:gd name="connsiteY4" fmla="*/ 1358069 h 1599532"/>
                <a:gd name="connsiteX0" fmla="*/ 868364 w 868364"/>
                <a:gd name="connsiteY0" fmla="*/ 1358069 h 1599532"/>
                <a:gd name="connsiteX1" fmla="*/ 0 w 868364"/>
                <a:gd name="connsiteY1" fmla="*/ 0 h 1599532"/>
                <a:gd name="connsiteX2" fmla="*/ 0 w 868364"/>
                <a:gd name="connsiteY2" fmla="*/ 870180 h 1599532"/>
                <a:gd name="connsiteX3" fmla="*/ 868363 w 868364"/>
                <a:gd name="connsiteY3" fmla="*/ 1599532 h 1599532"/>
                <a:gd name="connsiteX4" fmla="*/ 868364 w 868364"/>
                <a:gd name="connsiteY4" fmla="*/ 1358069 h 1599532"/>
                <a:gd name="connsiteX0" fmla="*/ 873430 w 873430"/>
                <a:gd name="connsiteY0" fmla="*/ 1358069 h 1599532"/>
                <a:gd name="connsiteX1" fmla="*/ 0 w 873430"/>
                <a:gd name="connsiteY1" fmla="*/ 0 h 1599532"/>
                <a:gd name="connsiteX2" fmla="*/ 0 w 873430"/>
                <a:gd name="connsiteY2" fmla="*/ 870180 h 1599532"/>
                <a:gd name="connsiteX3" fmla="*/ 868363 w 873430"/>
                <a:gd name="connsiteY3" fmla="*/ 1599532 h 1599532"/>
                <a:gd name="connsiteX4" fmla="*/ 873430 w 873430"/>
                <a:gd name="connsiteY4" fmla="*/ 1358069 h 1599532"/>
                <a:gd name="connsiteX0" fmla="*/ 873430 w 875962"/>
                <a:gd name="connsiteY0" fmla="*/ 1358069 h 1599532"/>
                <a:gd name="connsiteX1" fmla="*/ 0 w 875962"/>
                <a:gd name="connsiteY1" fmla="*/ 0 h 1599532"/>
                <a:gd name="connsiteX2" fmla="*/ 0 w 875962"/>
                <a:gd name="connsiteY2" fmla="*/ 870180 h 1599532"/>
                <a:gd name="connsiteX3" fmla="*/ 875962 w 875962"/>
                <a:gd name="connsiteY3" fmla="*/ 1599532 h 1599532"/>
                <a:gd name="connsiteX4" fmla="*/ 873430 w 875962"/>
                <a:gd name="connsiteY4" fmla="*/ 1358069 h 1599532"/>
                <a:gd name="connsiteX0" fmla="*/ 875963 w 875963"/>
                <a:gd name="connsiteY0" fmla="*/ 1358069 h 1599532"/>
                <a:gd name="connsiteX1" fmla="*/ 0 w 875963"/>
                <a:gd name="connsiteY1" fmla="*/ 0 h 1599532"/>
                <a:gd name="connsiteX2" fmla="*/ 0 w 875963"/>
                <a:gd name="connsiteY2" fmla="*/ 870180 h 1599532"/>
                <a:gd name="connsiteX3" fmla="*/ 875962 w 875963"/>
                <a:gd name="connsiteY3" fmla="*/ 1599532 h 1599532"/>
                <a:gd name="connsiteX4" fmla="*/ 875963 w 875963"/>
                <a:gd name="connsiteY4" fmla="*/ 1358069 h 1599532"/>
                <a:gd name="connsiteX0" fmla="*/ 858072 w 875961"/>
                <a:gd name="connsiteY0" fmla="*/ 964501 h 1599532"/>
                <a:gd name="connsiteX1" fmla="*/ 0 w 875961"/>
                <a:gd name="connsiteY1" fmla="*/ 0 h 1599532"/>
                <a:gd name="connsiteX2" fmla="*/ 0 w 875961"/>
                <a:gd name="connsiteY2" fmla="*/ 870180 h 1599532"/>
                <a:gd name="connsiteX3" fmla="*/ 875962 w 875961"/>
                <a:gd name="connsiteY3" fmla="*/ 1599532 h 1599532"/>
                <a:gd name="connsiteX4" fmla="*/ 858072 w 875961"/>
                <a:gd name="connsiteY4" fmla="*/ 964501 h 1599532"/>
                <a:gd name="connsiteX0" fmla="*/ 858072 w 893852"/>
                <a:gd name="connsiteY0" fmla="*/ 964501 h 1205964"/>
                <a:gd name="connsiteX1" fmla="*/ 0 w 893852"/>
                <a:gd name="connsiteY1" fmla="*/ 0 h 1205964"/>
                <a:gd name="connsiteX2" fmla="*/ 0 w 893852"/>
                <a:gd name="connsiteY2" fmla="*/ 870180 h 1205964"/>
                <a:gd name="connsiteX3" fmla="*/ 893852 w 893852"/>
                <a:gd name="connsiteY3" fmla="*/ 1205964 h 1205964"/>
                <a:gd name="connsiteX4" fmla="*/ 858072 w 893852"/>
                <a:gd name="connsiteY4" fmla="*/ 964501 h 1205964"/>
                <a:gd name="connsiteX0" fmla="*/ 973280 w 973280"/>
                <a:gd name="connsiteY0" fmla="*/ 692939 h 1205964"/>
                <a:gd name="connsiteX1" fmla="*/ 0 w 973280"/>
                <a:gd name="connsiteY1" fmla="*/ 0 h 1205964"/>
                <a:gd name="connsiteX2" fmla="*/ 0 w 973280"/>
                <a:gd name="connsiteY2" fmla="*/ 870180 h 1205964"/>
                <a:gd name="connsiteX3" fmla="*/ 893852 w 973280"/>
                <a:gd name="connsiteY3" fmla="*/ 1205964 h 1205964"/>
                <a:gd name="connsiteX4" fmla="*/ 973280 w 973280"/>
                <a:gd name="connsiteY4" fmla="*/ 692939 h 1205964"/>
                <a:gd name="connsiteX0" fmla="*/ 973280 w 973280"/>
                <a:gd name="connsiteY0" fmla="*/ 692939 h 926173"/>
                <a:gd name="connsiteX1" fmla="*/ 0 w 973280"/>
                <a:gd name="connsiteY1" fmla="*/ 0 h 926173"/>
                <a:gd name="connsiteX2" fmla="*/ 0 w 973280"/>
                <a:gd name="connsiteY2" fmla="*/ 870180 h 926173"/>
                <a:gd name="connsiteX3" fmla="*/ 943227 w 973280"/>
                <a:gd name="connsiteY3" fmla="*/ 926173 h 926173"/>
                <a:gd name="connsiteX4" fmla="*/ 973280 w 973280"/>
                <a:gd name="connsiteY4" fmla="*/ 692939 h 926173"/>
                <a:gd name="connsiteX0" fmla="*/ 940363 w 943227"/>
                <a:gd name="connsiteY0" fmla="*/ 602418 h 926173"/>
                <a:gd name="connsiteX1" fmla="*/ 0 w 943227"/>
                <a:gd name="connsiteY1" fmla="*/ 0 h 926173"/>
                <a:gd name="connsiteX2" fmla="*/ 0 w 943227"/>
                <a:gd name="connsiteY2" fmla="*/ 870180 h 926173"/>
                <a:gd name="connsiteX3" fmla="*/ 943227 w 943227"/>
                <a:gd name="connsiteY3" fmla="*/ 926173 h 926173"/>
                <a:gd name="connsiteX4" fmla="*/ 940363 w 943227"/>
                <a:gd name="connsiteY4" fmla="*/ 602418 h 926173"/>
                <a:gd name="connsiteX0" fmla="*/ 940363 w 967914"/>
                <a:gd name="connsiteY0" fmla="*/ 602418 h 870180"/>
                <a:gd name="connsiteX1" fmla="*/ 0 w 967914"/>
                <a:gd name="connsiteY1" fmla="*/ 0 h 870180"/>
                <a:gd name="connsiteX2" fmla="*/ 0 w 967914"/>
                <a:gd name="connsiteY2" fmla="*/ 870180 h 870180"/>
                <a:gd name="connsiteX3" fmla="*/ 967914 w 967914"/>
                <a:gd name="connsiteY3" fmla="*/ 827423 h 870180"/>
                <a:gd name="connsiteX4" fmla="*/ 940363 w 967914"/>
                <a:gd name="connsiteY4" fmla="*/ 602418 h 870180"/>
                <a:gd name="connsiteX0" fmla="*/ 940363 w 967914"/>
                <a:gd name="connsiteY0" fmla="*/ 602418 h 870180"/>
                <a:gd name="connsiteX1" fmla="*/ 0 w 967914"/>
                <a:gd name="connsiteY1" fmla="*/ 0 h 870180"/>
                <a:gd name="connsiteX2" fmla="*/ 0 w 967914"/>
                <a:gd name="connsiteY2" fmla="*/ 870180 h 870180"/>
                <a:gd name="connsiteX3" fmla="*/ 967914 w 967914"/>
                <a:gd name="connsiteY3" fmla="*/ 810965 h 870180"/>
                <a:gd name="connsiteX4" fmla="*/ 940363 w 967914"/>
                <a:gd name="connsiteY4" fmla="*/ 602418 h 870180"/>
                <a:gd name="connsiteX0" fmla="*/ 940363 w 967914"/>
                <a:gd name="connsiteY0" fmla="*/ 495440 h 870180"/>
                <a:gd name="connsiteX1" fmla="*/ 0 w 967914"/>
                <a:gd name="connsiteY1" fmla="*/ 0 h 870180"/>
                <a:gd name="connsiteX2" fmla="*/ 0 w 967914"/>
                <a:gd name="connsiteY2" fmla="*/ 870180 h 870180"/>
                <a:gd name="connsiteX3" fmla="*/ 967914 w 967914"/>
                <a:gd name="connsiteY3" fmla="*/ 810965 h 870180"/>
                <a:gd name="connsiteX4" fmla="*/ 940363 w 967914"/>
                <a:gd name="connsiteY4" fmla="*/ 495440 h 870180"/>
                <a:gd name="connsiteX0" fmla="*/ 940363 w 976143"/>
                <a:gd name="connsiteY0" fmla="*/ 495440 h 870180"/>
                <a:gd name="connsiteX1" fmla="*/ 0 w 976143"/>
                <a:gd name="connsiteY1" fmla="*/ 0 h 870180"/>
                <a:gd name="connsiteX2" fmla="*/ 0 w 976143"/>
                <a:gd name="connsiteY2" fmla="*/ 870180 h 870180"/>
                <a:gd name="connsiteX3" fmla="*/ 976143 w 976143"/>
                <a:gd name="connsiteY3" fmla="*/ 687528 h 870180"/>
                <a:gd name="connsiteX4" fmla="*/ 940363 w 976143"/>
                <a:gd name="connsiteY4" fmla="*/ 495440 h 870180"/>
                <a:gd name="connsiteX0" fmla="*/ 940363 w 976143"/>
                <a:gd name="connsiteY0" fmla="*/ 429607 h 870180"/>
                <a:gd name="connsiteX1" fmla="*/ 0 w 976143"/>
                <a:gd name="connsiteY1" fmla="*/ 0 h 870180"/>
                <a:gd name="connsiteX2" fmla="*/ 0 w 976143"/>
                <a:gd name="connsiteY2" fmla="*/ 870180 h 870180"/>
                <a:gd name="connsiteX3" fmla="*/ 976143 w 976143"/>
                <a:gd name="connsiteY3" fmla="*/ 687528 h 870180"/>
                <a:gd name="connsiteX4" fmla="*/ 940363 w 976143"/>
                <a:gd name="connsiteY4" fmla="*/ 429607 h 870180"/>
                <a:gd name="connsiteX0" fmla="*/ 976836 w 976836"/>
                <a:gd name="connsiteY0" fmla="*/ 429607 h 870180"/>
                <a:gd name="connsiteX1" fmla="*/ 0 w 976836"/>
                <a:gd name="connsiteY1" fmla="*/ 0 h 870180"/>
                <a:gd name="connsiteX2" fmla="*/ 0 w 976836"/>
                <a:gd name="connsiteY2" fmla="*/ 870180 h 870180"/>
                <a:gd name="connsiteX3" fmla="*/ 976143 w 976836"/>
                <a:gd name="connsiteY3" fmla="*/ 687528 h 870180"/>
                <a:gd name="connsiteX4" fmla="*/ 976836 w 976836"/>
                <a:gd name="connsiteY4" fmla="*/ 429607 h 870180"/>
                <a:gd name="connsiteX0" fmla="*/ 976836 w 985261"/>
                <a:gd name="connsiteY0" fmla="*/ 429607 h 870180"/>
                <a:gd name="connsiteX1" fmla="*/ 0 w 985261"/>
                <a:gd name="connsiteY1" fmla="*/ 0 h 870180"/>
                <a:gd name="connsiteX2" fmla="*/ 0 w 985261"/>
                <a:gd name="connsiteY2" fmla="*/ 870180 h 870180"/>
                <a:gd name="connsiteX3" fmla="*/ 985261 w 985261"/>
                <a:gd name="connsiteY3" fmla="*/ 687528 h 870180"/>
                <a:gd name="connsiteX4" fmla="*/ 976836 w 985261"/>
                <a:gd name="connsiteY4" fmla="*/ 429607 h 870180"/>
                <a:gd name="connsiteX0" fmla="*/ 995072 w 995072"/>
                <a:gd name="connsiteY0" fmla="*/ 429607 h 870180"/>
                <a:gd name="connsiteX1" fmla="*/ 0 w 995072"/>
                <a:gd name="connsiteY1" fmla="*/ 0 h 870180"/>
                <a:gd name="connsiteX2" fmla="*/ 0 w 995072"/>
                <a:gd name="connsiteY2" fmla="*/ 870180 h 870180"/>
                <a:gd name="connsiteX3" fmla="*/ 985261 w 995072"/>
                <a:gd name="connsiteY3" fmla="*/ 687528 h 870180"/>
                <a:gd name="connsiteX4" fmla="*/ 995072 w 995072"/>
                <a:gd name="connsiteY4" fmla="*/ 429607 h 870180"/>
                <a:gd name="connsiteX0" fmla="*/ 985954 w 985954"/>
                <a:gd name="connsiteY0" fmla="*/ 429607 h 870180"/>
                <a:gd name="connsiteX1" fmla="*/ 0 w 985954"/>
                <a:gd name="connsiteY1" fmla="*/ 0 h 870180"/>
                <a:gd name="connsiteX2" fmla="*/ 0 w 985954"/>
                <a:gd name="connsiteY2" fmla="*/ 870180 h 870180"/>
                <a:gd name="connsiteX3" fmla="*/ 985261 w 985954"/>
                <a:gd name="connsiteY3" fmla="*/ 687528 h 870180"/>
                <a:gd name="connsiteX4" fmla="*/ 985954 w 985954"/>
                <a:gd name="connsiteY4" fmla="*/ 429607 h 870180"/>
                <a:gd name="connsiteX0" fmla="*/ 985954 w 989820"/>
                <a:gd name="connsiteY0" fmla="*/ 429607 h 870180"/>
                <a:gd name="connsiteX1" fmla="*/ 0 w 989820"/>
                <a:gd name="connsiteY1" fmla="*/ 0 h 870180"/>
                <a:gd name="connsiteX2" fmla="*/ 0 w 989820"/>
                <a:gd name="connsiteY2" fmla="*/ 870180 h 870180"/>
                <a:gd name="connsiteX3" fmla="*/ 989820 w 989820"/>
                <a:gd name="connsiteY3" fmla="*/ 682969 h 870180"/>
                <a:gd name="connsiteX4" fmla="*/ 985954 w 989820"/>
                <a:gd name="connsiteY4" fmla="*/ 429607 h 870180"/>
                <a:gd name="connsiteX0" fmla="*/ 995072 w 995072"/>
                <a:gd name="connsiteY0" fmla="*/ 425047 h 870180"/>
                <a:gd name="connsiteX1" fmla="*/ 0 w 995072"/>
                <a:gd name="connsiteY1" fmla="*/ 0 h 870180"/>
                <a:gd name="connsiteX2" fmla="*/ 0 w 995072"/>
                <a:gd name="connsiteY2" fmla="*/ 870180 h 870180"/>
                <a:gd name="connsiteX3" fmla="*/ 989820 w 995072"/>
                <a:gd name="connsiteY3" fmla="*/ 682969 h 870180"/>
                <a:gd name="connsiteX4" fmla="*/ 995072 w 995072"/>
                <a:gd name="connsiteY4" fmla="*/ 425047 h 870180"/>
                <a:gd name="connsiteX0" fmla="*/ 995072 w 998938"/>
                <a:gd name="connsiteY0" fmla="*/ 425047 h 870180"/>
                <a:gd name="connsiteX1" fmla="*/ 0 w 998938"/>
                <a:gd name="connsiteY1" fmla="*/ 0 h 870180"/>
                <a:gd name="connsiteX2" fmla="*/ 0 w 998938"/>
                <a:gd name="connsiteY2" fmla="*/ 870180 h 870180"/>
                <a:gd name="connsiteX3" fmla="*/ 998938 w 998938"/>
                <a:gd name="connsiteY3" fmla="*/ 682969 h 870180"/>
                <a:gd name="connsiteX4" fmla="*/ 995072 w 998938"/>
                <a:gd name="connsiteY4" fmla="*/ 425047 h 870180"/>
                <a:gd name="connsiteX0" fmla="*/ 995072 w 995072"/>
                <a:gd name="connsiteY0" fmla="*/ 425047 h 870180"/>
                <a:gd name="connsiteX1" fmla="*/ 0 w 995072"/>
                <a:gd name="connsiteY1" fmla="*/ 0 h 870180"/>
                <a:gd name="connsiteX2" fmla="*/ 0 w 995072"/>
                <a:gd name="connsiteY2" fmla="*/ 870180 h 870180"/>
                <a:gd name="connsiteX3" fmla="*/ 994379 w 995072"/>
                <a:gd name="connsiteY3" fmla="*/ 682969 h 870180"/>
                <a:gd name="connsiteX4" fmla="*/ 995072 w 995072"/>
                <a:gd name="connsiteY4" fmla="*/ 425047 h 87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072" h="870180">
                  <a:moveTo>
                    <a:pt x="995072" y="425047"/>
                  </a:moveTo>
                  <a:lnTo>
                    <a:pt x="0" y="0"/>
                  </a:lnTo>
                  <a:lnTo>
                    <a:pt x="0" y="870180"/>
                  </a:lnTo>
                  <a:lnTo>
                    <a:pt x="994379" y="682969"/>
                  </a:lnTo>
                  <a:cubicBezTo>
                    <a:pt x="994379" y="620843"/>
                    <a:pt x="995072" y="487173"/>
                    <a:pt x="995072" y="425047"/>
                  </a:cubicBezTo>
                  <a:close/>
                </a:path>
              </a:pathLst>
            </a:custGeom>
            <a:solidFill>
              <a:srgbClr val="77677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3" name="Rectangle 14"/>
            <p:cNvSpPr/>
            <p:nvPr/>
          </p:nvSpPr>
          <p:spPr>
            <a:xfrm>
              <a:off x="3155430" y="1730449"/>
              <a:ext cx="3040854" cy="750087"/>
            </a:xfrm>
            <a:prstGeom prst="rect">
              <a:avLst/>
            </a:prstGeom>
            <a:solidFill>
              <a:srgbClr val="89768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530468" y="2362275"/>
            <a:ext cx="28636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Основополагающий принцип 3R (предотвращение образования отходов, повторное использование, переработка во вторичные ресурсы)</a:t>
            </a:r>
          </a:p>
        </p:txBody>
      </p:sp>
      <p:sp>
        <p:nvSpPr>
          <p:cNvPr id="1095" name="Прямоугольник 1094"/>
          <p:cNvSpPr/>
          <p:nvPr/>
        </p:nvSpPr>
        <p:spPr>
          <a:xfrm>
            <a:off x="1540839" y="5580770"/>
            <a:ext cx="284884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приоритетные направления определены</a:t>
            </a:r>
            <a:r>
              <a:rPr lang="en-US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сферах обработки, утилизации, обезвреживания отходов 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6" name="Прямоугольник 1095"/>
          <p:cNvSpPr/>
          <p:nvPr/>
        </p:nvSpPr>
        <p:spPr>
          <a:xfrm>
            <a:off x="1540839" y="4208976"/>
            <a:ext cx="264928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полигонного захоронения отходов не рассматриваются</a:t>
            </a:r>
          </a:p>
        </p:txBody>
      </p:sp>
      <p:graphicFrame>
        <p:nvGraphicFramePr>
          <p:cNvPr id="67" name="Схема 66"/>
          <p:cNvGraphicFramePr/>
          <p:nvPr>
            <p:extLst>
              <p:ext uri="{D42A27DB-BD31-4B8C-83A1-F6EECF244321}">
                <p14:modId xmlns:p14="http://schemas.microsoft.com/office/powerpoint/2010/main" val="3188721809"/>
              </p:ext>
            </p:extLst>
          </p:nvPr>
        </p:nvGraphicFramePr>
        <p:xfrm>
          <a:off x="1828800" y="1236142"/>
          <a:ext cx="86868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2" name="Рисунок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15" y="4083"/>
            <a:ext cx="1180675" cy="1167182"/>
          </a:xfrm>
          <a:prstGeom prst="rect">
            <a:avLst/>
          </a:prstGeom>
        </p:spPr>
      </p:pic>
      <p:grpSp>
        <p:nvGrpSpPr>
          <p:cNvPr id="53" name="Group 1081"/>
          <p:cNvGrpSpPr/>
          <p:nvPr/>
        </p:nvGrpSpPr>
        <p:grpSpPr>
          <a:xfrm>
            <a:off x="1178859" y="72177"/>
            <a:ext cx="10695461" cy="927131"/>
            <a:chOff x="-12529" y="0"/>
            <a:chExt cx="8902700" cy="814474"/>
          </a:xfrm>
        </p:grpSpPr>
        <p:grpSp>
          <p:nvGrpSpPr>
            <p:cNvPr id="54" name="Group 1083"/>
            <p:cNvGrpSpPr/>
            <p:nvPr/>
          </p:nvGrpSpPr>
          <p:grpSpPr>
            <a:xfrm>
              <a:off x="-12529" y="0"/>
              <a:ext cx="8902700" cy="814474"/>
              <a:chOff x="-12529" y="0"/>
              <a:chExt cx="8902700" cy="814474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grpSp>
            <p:nvGrpSpPr>
              <p:cNvPr id="56" name="Group 1085"/>
              <p:cNvGrpSpPr/>
              <p:nvPr/>
            </p:nvGrpSpPr>
            <p:grpSpPr>
              <a:xfrm>
                <a:off x="0" y="736242"/>
                <a:ext cx="8890171" cy="78232"/>
                <a:chOff x="0" y="736242"/>
                <a:chExt cx="8890171" cy="78232"/>
              </a:xfrm>
              <a:grpFill/>
            </p:grpSpPr>
            <p:sp>
              <p:nvSpPr>
                <p:cNvPr id="58" name="Rectangle 1087"/>
                <p:cNvSpPr/>
                <p:nvPr/>
              </p:nvSpPr>
              <p:spPr>
                <a:xfrm>
                  <a:off x="0" y="736242"/>
                  <a:ext cx="8321040" cy="27432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Rectangle 1088"/>
                <p:cNvSpPr/>
                <p:nvPr/>
              </p:nvSpPr>
              <p:spPr>
                <a:xfrm>
                  <a:off x="203371" y="787042"/>
                  <a:ext cx="8686800" cy="274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7D7D7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7" name="Rectangle 1086"/>
              <p:cNvSpPr/>
              <p:nvPr/>
            </p:nvSpPr>
            <p:spPr>
              <a:xfrm>
                <a:off x="-12529" y="0"/>
                <a:ext cx="177800" cy="736600"/>
              </a:xfrm>
              <a:prstGeom prst="rect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180289" y="217283"/>
              <a:ext cx="8708292" cy="378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Принципиально новые приоритетные положения </a:t>
              </a:r>
              <a:r>
                <a:rPr lang="ru-RU" sz="2200" b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Стратегии ППО</a:t>
              </a:r>
              <a:endParaRPr lang="ru-RU" sz="2200" b="1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29"/>
          <p:cNvGrpSpPr/>
          <p:nvPr/>
        </p:nvGrpSpPr>
        <p:grpSpPr>
          <a:xfrm flipH="1">
            <a:off x="7123271" y="2103250"/>
            <a:ext cx="3573013" cy="4239147"/>
            <a:chOff x="427991" y="1714194"/>
            <a:chExt cx="3162870" cy="3910882"/>
          </a:xfrm>
        </p:grpSpPr>
        <p:grpSp>
          <p:nvGrpSpPr>
            <p:cNvPr id="64" name="Group 15"/>
            <p:cNvGrpSpPr/>
            <p:nvPr/>
          </p:nvGrpSpPr>
          <p:grpSpPr>
            <a:xfrm>
              <a:off x="427991" y="1714194"/>
              <a:ext cx="3162870" cy="2135991"/>
              <a:chOff x="3050791" y="1711462"/>
              <a:chExt cx="3916042" cy="1942690"/>
            </a:xfrm>
          </p:grpSpPr>
          <p:sp>
            <p:nvSpPr>
              <p:cNvPr id="69" name="Rectangle 3"/>
              <p:cNvSpPr/>
              <p:nvPr/>
            </p:nvSpPr>
            <p:spPr>
              <a:xfrm>
                <a:off x="6196283" y="1711462"/>
                <a:ext cx="770550" cy="1942690"/>
              </a:xfrm>
              <a:custGeom>
                <a:avLst/>
                <a:gdLst>
                  <a:gd name="connsiteX0" fmla="*/ 0 w 2518791"/>
                  <a:gd name="connsiteY0" fmla="*/ 0 h 870180"/>
                  <a:gd name="connsiteX1" fmla="*/ 2518791 w 2518791"/>
                  <a:gd name="connsiteY1" fmla="*/ 0 h 870180"/>
                  <a:gd name="connsiteX2" fmla="*/ 2518791 w 2518791"/>
                  <a:gd name="connsiteY2" fmla="*/ 870180 h 870180"/>
                  <a:gd name="connsiteX3" fmla="*/ 0 w 2518791"/>
                  <a:gd name="connsiteY3" fmla="*/ 870180 h 870180"/>
                  <a:gd name="connsiteX4" fmla="*/ 0 w 2518791"/>
                  <a:gd name="connsiteY4" fmla="*/ 0 h 870180"/>
                  <a:gd name="connsiteX0" fmla="*/ 3400926 w 3400926"/>
                  <a:gd name="connsiteY0" fmla="*/ 1363578 h 1363578"/>
                  <a:gd name="connsiteX1" fmla="*/ 2518791 w 3400926"/>
                  <a:gd name="connsiteY1" fmla="*/ 0 h 1363578"/>
                  <a:gd name="connsiteX2" fmla="*/ 2518791 w 3400926"/>
                  <a:gd name="connsiteY2" fmla="*/ 870180 h 1363578"/>
                  <a:gd name="connsiteX3" fmla="*/ 0 w 3400926"/>
                  <a:gd name="connsiteY3" fmla="*/ 870180 h 1363578"/>
                  <a:gd name="connsiteX4" fmla="*/ 3400926 w 3400926"/>
                  <a:gd name="connsiteY4" fmla="*/ 1363578 h 1363578"/>
                  <a:gd name="connsiteX0" fmla="*/ 882135 w 882135"/>
                  <a:gd name="connsiteY0" fmla="*/ 1363578 h 1618812"/>
                  <a:gd name="connsiteX1" fmla="*/ 0 w 882135"/>
                  <a:gd name="connsiteY1" fmla="*/ 0 h 1618812"/>
                  <a:gd name="connsiteX2" fmla="*/ 0 w 882135"/>
                  <a:gd name="connsiteY2" fmla="*/ 870180 h 1618812"/>
                  <a:gd name="connsiteX3" fmla="*/ 882135 w 882135"/>
                  <a:gd name="connsiteY3" fmla="*/ 1618812 h 1618812"/>
                  <a:gd name="connsiteX4" fmla="*/ 882135 w 882135"/>
                  <a:gd name="connsiteY4" fmla="*/ 1363578 h 1618812"/>
                  <a:gd name="connsiteX0" fmla="*/ 829805 w 882135"/>
                  <a:gd name="connsiteY0" fmla="*/ 1402137 h 1618812"/>
                  <a:gd name="connsiteX1" fmla="*/ 0 w 882135"/>
                  <a:gd name="connsiteY1" fmla="*/ 0 h 1618812"/>
                  <a:gd name="connsiteX2" fmla="*/ 0 w 882135"/>
                  <a:gd name="connsiteY2" fmla="*/ 870180 h 1618812"/>
                  <a:gd name="connsiteX3" fmla="*/ 882135 w 882135"/>
                  <a:gd name="connsiteY3" fmla="*/ 1618812 h 1618812"/>
                  <a:gd name="connsiteX4" fmla="*/ 829805 w 882135"/>
                  <a:gd name="connsiteY4" fmla="*/ 1402137 h 1618812"/>
                  <a:gd name="connsiteX0" fmla="*/ 873873 w 882135"/>
                  <a:gd name="connsiteY0" fmla="*/ 1366332 h 1618812"/>
                  <a:gd name="connsiteX1" fmla="*/ 0 w 882135"/>
                  <a:gd name="connsiteY1" fmla="*/ 0 h 1618812"/>
                  <a:gd name="connsiteX2" fmla="*/ 0 w 882135"/>
                  <a:gd name="connsiteY2" fmla="*/ 870180 h 1618812"/>
                  <a:gd name="connsiteX3" fmla="*/ 882135 w 882135"/>
                  <a:gd name="connsiteY3" fmla="*/ 1618812 h 1618812"/>
                  <a:gd name="connsiteX4" fmla="*/ 873873 w 882135"/>
                  <a:gd name="connsiteY4" fmla="*/ 1366332 h 1618812"/>
                  <a:gd name="connsiteX0" fmla="*/ 873873 w 873873"/>
                  <a:gd name="connsiteY0" fmla="*/ 1366332 h 1552711"/>
                  <a:gd name="connsiteX1" fmla="*/ 0 w 873873"/>
                  <a:gd name="connsiteY1" fmla="*/ 0 h 1552711"/>
                  <a:gd name="connsiteX2" fmla="*/ 0 w 873873"/>
                  <a:gd name="connsiteY2" fmla="*/ 870180 h 1552711"/>
                  <a:gd name="connsiteX3" fmla="*/ 873872 w 873873"/>
                  <a:gd name="connsiteY3" fmla="*/ 1552711 h 1552711"/>
                  <a:gd name="connsiteX4" fmla="*/ 873873 w 873873"/>
                  <a:gd name="connsiteY4" fmla="*/ 1366332 h 1552711"/>
                  <a:gd name="connsiteX0" fmla="*/ 873873 w 873873"/>
                  <a:gd name="connsiteY0" fmla="*/ 1366332 h 1599532"/>
                  <a:gd name="connsiteX1" fmla="*/ 0 w 873873"/>
                  <a:gd name="connsiteY1" fmla="*/ 0 h 1599532"/>
                  <a:gd name="connsiteX2" fmla="*/ 0 w 873873"/>
                  <a:gd name="connsiteY2" fmla="*/ 870180 h 1599532"/>
                  <a:gd name="connsiteX3" fmla="*/ 868363 w 873873"/>
                  <a:gd name="connsiteY3" fmla="*/ 1599532 h 1599532"/>
                  <a:gd name="connsiteX4" fmla="*/ 873873 w 873873"/>
                  <a:gd name="connsiteY4" fmla="*/ 1366332 h 1599532"/>
                  <a:gd name="connsiteX0" fmla="*/ 873873 w 873873"/>
                  <a:gd name="connsiteY0" fmla="*/ 1344298 h 1599532"/>
                  <a:gd name="connsiteX1" fmla="*/ 0 w 873873"/>
                  <a:gd name="connsiteY1" fmla="*/ 0 h 1599532"/>
                  <a:gd name="connsiteX2" fmla="*/ 0 w 873873"/>
                  <a:gd name="connsiteY2" fmla="*/ 870180 h 1599532"/>
                  <a:gd name="connsiteX3" fmla="*/ 868363 w 873873"/>
                  <a:gd name="connsiteY3" fmla="*/ 1599532 h 1599532"/>
                  <a:gd name="connsiteX4" fmla="*/ 873873 w 873873"/>
                  <a:gd name="connsiteY4" fmla="*/ 1344298 h 1599532"/>
                  <a:gd name="connsiteX0" fmla="*/ 873873 w 873873"/>
                  <a:gd name="connsiteY0" fmla="*/ 1358069 h 1599532"/>
                  <a:gd name="connsiteX1" fmla="*/ 0 w 873873"/>
                  <a:gd name="connsiteY1" fmla="*/ 0 h 1599532"/>
                  <a:gd name="connsiteX2" fmla="*/ 0 w 873873"/>
                  <a:gd name="connsiteY2" fmla="*/ 870180 h 1599532"/>
                  <a:gd name="connsiteX3" fmla="*/ 868363 w 873873"/>
                  <a:gd name="connsiteY3" fmla="*/ 1599532 h 1599532"/>
                  <a:gd name="connsiteX4" fmla="*/ 873873 w 873873"/>
                  <a:gd name="connsiteY4" fmla="*/ 1358069 h 1599532"/>
                  <a:gd name="connsiteX0" fmla="*/ 868364 w 868364"/>
                  <a:gd name="connsiteY0" fmla="*/ 1358069 h 1599532"/>
                  <a:gd name="connsiteX1" fmla="*/ 0 w 868364"/>
                  <a:gd name="connsiteY1" fmla="*/ 0 h 1599532"/>
                  <a:gd name="connsiteX2" fmla="*/ 0 w 868364"/>
                  <a:gd name="connsiteY2" fmla="*/ 870180 h 1599532"/>
                  <a:gd name="connsiteX3" fmla="*/ 868363 w 868364"/>
                  <a:gd name="connsiteY3" fmla="*/ 1599532 h 1599532"/>
                  <a:gd name="connsiteX4" fmla="*/ 868364 w 868364"/>
                  <a:gd name="connsiteY4" fmla="*/ 1358069 h 1599532"/>
                  <a:gd name="connsiteX0" fmla="*/ 873430 w 873430"/>
                  <a:gd name="connsiteY0" fmla="*/ 1358069 h 1599532"/>
                  <a:gd name="connsiteX1" fmla="*/ 0 w 873430"/>
                  <a:gd name="connsiteY1" fmla="*/ 0 h 1599532"/>
                  <a:gd name="connsiteX2" fmla="*/ 0 w 873430"/>
                  <a:gd name="connsiteY2" fmla="*/ 870180 h 1599532"/>
                  <a:gd name="connsiteX3" fmla="*/ 868363 w 873430"/>
                  <a:gd name="connsiteY3" fmla="*/ 1599532 h 1599532"/>
                  <a:gd name="connsiteX4" fmla="*/ 873430 w 873430"/>
                  <a:gd name="connsiteY4" fmla="*/ 1358069 h 1599532"/>
                  <a:gd name="connsiteX0" fmla="*/ 873430 w 875962"/>
                  <a:gd name="connsiteY0" fmla="*/ 1358069 h 1599532"/>
                  <a:gd name="connsiteX1" fmla="*/ 0 w 875962"/>
                  <a:gd name="connsiteY1" fmla="*/ 0 h 1599532"/>
                  <a:gd name="connsiteX2" fmla="*/ 0 w 875962"/>
                  <a:gd name="connsiteY2" fmla="*/ 870180 h 1599532"/>
                  <a:gd name="connsiteX3" fmla="*/ 875962 w 875962"/>
                  <a:gd name="connsiteY3" fmla="*/ 1599532 h 1599532"/>
                  <a:gd name="connsiteX4" fmla="*/ 873430 w 875962"/>
                  <a:gd name="connsiteY4" fmla="*/ 1358069 h 1599532"/>
                  <a:gd name="connsiteX0" fmla="*/ 875963 w 875963"/>
                  <a:gd name="connsiteY0" fmla="*/ 1358069 h 1599532"/>
                  <a:gd name="connsiteX1" fmla="*/ 0 w 875963"/>
                  <a:gd name="connsiteY1" fmla="*/ 0 h 1599532"/>
                  <a:gd name="connsiteX2" fmla="*/ 0 w 875963"/>
                  <a:gd name="connsiteY2" fmla="*/ 870180 h 1599532"/>
                  <a:gd name="connsiteX3" fmla="*/ 875962 w 875963"/>
                  <a:gd name="connsiteY3" fmla="*/ 1599532 h 1599532"/>
                  <a:gd name="connsiteX4" fmla="*/ 875963 w 875963"/>
                  <a:gd name="connsiteY4" fmla="*/ 1358069 h 159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5963" h="1599532">
                    <a:moveTo>
                      <a:pt x="875963" y="1358069"/>
                    </a:moveTo>
                    <a:lnTo>
                      <a:pt x="0" y="0"/>
                    </a:lnTo>
                    <a:lnTo>
                      <a:pt x="0" y="870180"/>
                    </a:lnTo>
                    <a:lnTo>
                      <a:pt x="875962" y="1599532"/>
                    </a:lnTo>
                    <a:cubicBezTo>
                      <a:pt x="875962" y="1537406"/>
                      <a:pt x="875963" y="1420195"/>
                      <a:pt x="875963" y="1358069"/>
                    </a:cubicBezTo>
                    <a:close/>
                  </a:path>
                </a:pathLst>
              </a:custGeom>
              <a:solidFill>
                <a:srgbClr val="3578A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ctangle 17"/>
              <p:cNvSpPr/>
              <p:nvPr/>
            </p:nvSpPr>
            <p:spPr>
              <a:xfrm>
                <a:off x="3050791" y="1730448"/>
                <a:ext cx="3145493" cy="1029079"/>
              </a:xfrm>
              <a:prstGeom prst="rect">
                <a:avLst/>
              </a:prstGeom>
              <a:solidFill>
                <a:srgbClr val="4590C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Group 44"/>
            <p:cNvGrpSpPr/>
            <p:nvPr/>
          </p:nvGrpSpPr>
          <p:grpSpPr>
            <a:xfrm flipV="1">
              <a:off x="437488" y="4137566"/>
              <a:ext cx="3140872" cy="1487510"/>
              <a:chOff x="3062550" y="1730446"/>
              <a:chExt cx="3888805" cy="1352895"/>
            </a:xfrm>
          </p:grpSpPr>
          <p:sp>
            <p:nvSpPr>
              <p:cNvPr id="66" name="Rectangle 3"/>
              <p:cNvSpPr/>
              <p:nvPr/>
            </p:nvSpPr>
            <p:spPr>
              <a:xfrm>
                <a:off x="6196283" y="1730449"/>
                <a:ext cx="755072" cy="1352892"/>
              </a:xfrm>
              <a:custGeom>
                <a:avLst/>
                <a:gdLst>
                  <a:gd name="connsiteX0" fmla="*/ 0 w 2518791"/>
                  <a:gd name="connsiteY0" fmla="*/ 0 h 870180"/>
                  <a:gd name="connsiteX1" fmla="*/ 2518791 w 2518791"/>
                  <a:gd name="connsiteY1" fmla="*/ 0 h 870180"/>
                  <a:gd name="connsiteX2" fmla="*/ 2518791 w 2518791"/>
                  <a:gd name="connsiteY2" fmla="*/ 870180 h 870180"/>
                  <a:gd name="connsiteX3" fmla="*/ 0 w 2518791"/>
                  <a:gd name="connsiteY3" fmla="*/ 870180 h 870180"/>
                  <a:gd name="connsiteX4" fmla="*/ 0 w 2518791"/>
                  <a:gd name="connsiteY4" fmla="*/ 0 h 870180"/>
                  <a:gd name="connsiteX0" fmla="*/ 3400926 w 3400926"/>
                  <a:gd name="connsiteY0" fmla="*/ 1363578 h 1363578"/>
                  <a:gd name="connsiteX1" fmla="*/ 2518791 w 3400926"/>
                  <a:gd name="connsiteY1" fmla="*/ 0 h 1363578"/>
                  <a:gd name="connsiteX2" fmla="*/ 2518791 w 3400926"/>
                  <a:gd name="connsiteY2" fmla="*/ 870180 h 1363578"/>
                  <a:gd name="connsiteX3" fmla="*/ 0 w 3400926"/>
                  <a:gd name="connsiteY3" fmla="*/ 870180 h 1363578"/>
                  <a:gd name="connsiteX4" fmla="*/ 3400926 w 3400926"/>
                  <a:gd name="connsiteY4" fmla="*/ 1363578 h 1363578"/>
                  <a:gd name="connsiteX0" fmla="*/ 882135 w 882135"/>
                  <a:gd name="connsiteY0" fmla="*/ 1363578 h 1618812"/>
                  <a:gd name="connsiteX1" fmla="*/ 0 w 882135"/>
                  <a:gd name="connsiteY1" fmla="*/ 0 h 1618812"/>
                  <a:gd name="connsiteX2" fmla="*/ 0 w 882135"/>
                  <a:gd name="connsiteY2" fmla="*/ 870180 h 1618812"/>
                  <a:gd name="connsiteX3" fmla="*/ 882135 w 882135"/>
                  <a:gd name="connsiteY3" fmla="*/ 1618812 h 1618812"/>
                  <a:gd name="connsiteX4" fmla="*/ 882135 w 882135"/>
                  <a:gd name="connsiteY4" fmla="*/ 1363578 h 1618812"/>
                  <a:gd name="connsiteX0" fmla="*/ 829805 w 882135"/>
                  <a:gd name="connsiteY0" fmla="*/ 1402137 h 1618812"/>
                  <a:gd name="connsiteX1" fmla="*/ 0 w 882135"/>
                  <a:gd name="connsiteY1" fmla="*/ 0 h 1618812"/>
                  <a:gd name="connsiteX2" fmla="*/ 0 w 882135"/>
                  <a:gd name="connsiteY2" fmla="*/ 870180 h 1618812"/>
                  <a:gd name="connsiteX3" fmla="*/ 882135 w 882135"/>
                  <a:gd name="connsiteY3" fmla="*/ 1618812 h 1618812"/>
                  <a:gd name="connsiteX4" fmla="*/ 829805 w 882135"/>
                  <a:gd name="connsiteY4" fmla="*/ 1402137 h 1618812"/>
                  <a:gd name="connsiteX0" fmla="*/ 873873 w 882135"/>
                  <a:gd name="connsiteY0" fmla="*/ 1366332 h 1618812"/>
                  <a:gd name="connsiteX1" fmla="*/ 0 w 882135"/>
                  <a:gd name="connsiteY1" fmla="*/ 0 h 1618812"/>
                  <a:gd name="connsiteX2" fmla="*/ 0 w 882135"/>
                  <a:gd name="connsiteY2" fmla="*/ 870180 h 1618812"/>
                  <a:gd name="connsiteX3" fmla="*/ 882135 w 882135"/>
                  <a:gd name="connsiteY3" fmla="*/ 1618812 h 1618812"/>
                  <a:gd name="connsiteX4" fmla="*/ 873873 w 882135"/>
                  <a:gd name="connsiteY4" fmla="*/ 1366332 h 1618812"/>
                  <a:gd name="connsiteX0" fmla="*/ 873873 w 873873"/>
                  <a:gd name="connsiteY0" fmla="*/ 1366332 h 1552711"/>
                  <a:gd name="connsiteX1" fmla="*/ 0 w 873873"/>
                  <a:gd name="connsiteY1" fmla="*/ 0 h 1552711"/>
                  <a:gd name="connsiteX2" fmla="*/ 0 w 873873"/>
                  <a:gd name="connsiteY2" fmla="*/ 870180 h 1552711"/>
                  <a:gd name="connsiteX3" fmla="*/ 873872 w 873873"/>
                  <a:gd name="connsiteY3" fmla="*/ 1552711 h 1552711"/>
                  <a:gd name="connsiteX4" fmla="*/ 873873 w 873873"/>
                  <a:gd name="connsiteY4" fmla="*/ 1366332 h 1552711"/>
                  <a:gd name="connsiteX0" fmla="*/ 873873 w 873873"/>
                  <a:gd name="connsiteY0" fmla="*/ 1366332 h 1599532"/>
                  <a:gd name="connsiteX1" fmla="*/ 0 w 873873"/>
                  <a:gd name="connsiteY1" fmla="*/ 0 h 1599532"/>
                  <a:gd name="connsiteX2" fmla="*/ 0 w 873873"/>
                  <a:gd name="connsiteY2" fmla="*/ 870180 h 1599532"/>
                  <a:gd name="connsiteX3" fmla="*/ 868363 w 873873"/>
                  <a:gd name="connsiteY3" fmla="*/ 1599532 h 1599532"/>
                  <a:gd name="connsiteX4" fmla="*/ 873873 w 873873"/>
                  <a:gd name="connsiteY4" fmla="*/ 1366332 h 1599532"/>
                  <a:gd name="connsiteX0" fmla="*/ 873873 w 873873"/>
                  <a:gd name="connsiteY0" fmla="*/ 1344298 h 1599532"/>
                  <a:gd name="connsiteX1" fmla="*/ 0 w 873873"/>
                  <a:gd name="connsiteY1" fmla="*/ 0 h 1599532"/>
                  <a:gd name="connsiteX2" fmla="*/ 0 w 873873"/>
                  <a:gd name="connsiteY2" fmla="*/ 870180 h 1599532"/>
                  <a:gd name="connsiteX3" fmla="*/ 868363 w 873873"/>
                  <a:gd name="connsiteY3" fmla="*/ 1599532 h 1599532"/>
                  <a:gd name="connsiteX4" fmla="*/ 873873 w 873873"/>
                  <a:gd name="connsiteY4" fmla="*/ 1344298 h 1599532"/>
                  <a:gd name="connsiteX0" fmla="*/ 873873 w 873873"/>
                  <a:gd name="connsiteY0" fmla="*/ 1358069 h 1599532"/>
                  <a:gd name="connsiteX1" fmla="*/ 0 w 873873"/>
                  <a:gd name="connsiteY1" fmla="*/ 0 h 1599532"/>
                  <a:gd name="connsiteX2" fmla="*/ 0 w 873873"/>
                  <a:gd name="connsiteY2" fmla="*/ 870180 h 1599532"/>
                  <a:gd name="connsiteX3" fmla="*/ 868363 w 873873"/>
                  <a:gd name="connsiteY3" fmla="*/ 1599532 h 1599532"/>
                  <a:gd name="connsiteX4" fmla="*/ 873873 w 873873"/>
                  <a:gd name="connsiteY4" fmla="*/ 1358069 h 1599532"/>
                  <a:gd name="connsiteX0" fmla="*/ 868364 w 868364"/>
                  <a:gd name="connsiteY0" fmla="*/ 1358069 h 1599532"/>
                  <a:gd name="connsiteX1" fmla="*/ 0 w 868364"/>
                  <a:gd name="connsiteY1" fmla="*/ 0 h 1599532"/>
                  <a:gd name="connsiteX2" fmla="*/ 0 w 868364"/>
                  <a:gd name="connsiteY2" fmla="*/ 870180 h 1599532"/>
                  <a:gd name="connsiteX3" fmla="*/ 868363 w 868364"/>
                  <a:gd name="connsiteY3" fmla="*/ 1599532 h 1599532"/>
                  <a:gd name="connsiteX4" fmla="*/ 868364 w 868364"/>
                  <a:gd name="connsiteY4" fmla="*/ 1358069 h 1599532"/>
                  <a:gd name="connsiteX0" fmla="*/ 873430 w 873430"/>
                  <a:gd name="connsiteY0" fmla="*/ 1358069 h 1599532"/>
                  <a:gd name="connsiteX1" fmla="*/ 0 w 873430"/>
                  <a:gd name="connsiteY1" fmla="*/ 0 h 1599532"/>
                  <a:gd name="connsiteX2" fmla="*/ 0 w 873430"/>
                  <a:gd name="connsiteY2" fmla="*/ 870180 h 1599532"/>
                  <a:gd name="connsiteX3" fmla="*/ 868363 w 873430"/>
                  <a:gd name="connsiteY3" fmla="*/ 1599532 h 1599532"/>
                  <a:gd name="connsiteX4" fmla="*/ 873430 w 873430"/>
                  <a:gd name="connsiteY4" fmla="*/ 1358069 h 1599532"/>
                  <a:gd name="connsiteX0" fmla="*/ 873430 w 875962"/>
                  <a:gd name="connsiteY0" fmla="*/ 1358069 h 1599532"/>
                  <a:gd name="connsiteX1" fmla="*/ 0 w 875962"/>
                  <a:gd name="connsiteY1" fmla="*/ 0 h 1599532"/>
                  <a:gd name="connsiteX2" fmla="*/ 0 w 875962"/>
                  <a:gd name="connsiteY2" fmla="*/ 870180 h 1599532"/>
                  <a:gd name="connsiteX3" fmla="*/ 875962 w 875962"/>
                  <a:gd name="connsiteY3" fmla="*/ 1599532 h 1599532"/>
                  <a:gd name="connsiteX4" fmla="*/ 873430 w 875962"/>
                  <a:gd name="connsiteY4" fmla="*/ 1358069 h 1599532"/>
                  <a:gd name="connsiteX0" fmla="*/ 875963 w 875963"/>
                  <a:gd name="connsiteY0" fmla="*/ 1358069 h 1599532"/>
                  <a:gd name="connsiteX1" fmla="*/ 0 w 875963"/>
                  <a:gd name="connsiteY1" fmla="*/ 0 h 1599532"/>
                  <a:gd name="connsiteX2" fmla="*/ 0 w 875963"/>
                  <a:gd name="connsiteY2" fmla="*/ 870180 h 1599532"/>
                  <a:gd name="connsiteX3" fmla="*/ 875962 w 875963"/>
                  <a:gd name="connsiteY3" fmla="*/ 1599532 h 1599532"/>
                  <a:gd name="connsiteX4" fmla="*/ 875963 w 875963"/>
                  <a:gd name="connsiteY4" fmla="*/ 1358069 h 159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5963" h="1599532">
                    <a:moveTo>
                      <a:pt x="875963" y="1358069"/>
                    </a:moveTo>
                    <a:lnTo>
                      <a:pt x="0" y="0"/>
                    </a:lnTo>
                    <a:lnTo>
                      <a:pt x="0" y="870180"/>
                    </a:lnTo>
                    <a:lnTo>
                      <a:pt x="875962" y="1599532"/>
                    </a:lnTo>
                    <a:cubicBezTo>
                      <a:pt x="875962" y="1537406"/>
                      <a:pt x="875963" y="1420195"/>
                      <a:pt x="875963" y="1358069"/>
                    </a:cubicBezTo>
                    <a:close/>
                  </a:path>
                </a:pathLst>
              </a:custGeom>
              <a:solidFill>
                <a:srgbClr val="35877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Rectangle 46"/>
              <p:cNvSpPr/>
              <p:nvPr/>
            </p:nvSpPr>
            <p:spPr>
              <a:xfrm>
                <a:off x="3062550" y="1730446"/>
                <a:ext cx="3133735" cy="750086"/>
              </a:xfrm>
              <a:prstGeom prst="rect">
                <a:avLst/>
              </a:prstGeom>
              <a:solidFill>
                <a:srgbClr val="21A79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1" name="Group 12"/>
          <p:cNvGrpSpPr/>
          <p:nvPr/>
        </p:nvGrpSpPr>
        <p:grpSpPr>
          <a:xfrm rot="10800000" flipV="1">
            <a:off x="7284139" y="3899042"/>
            <a:ext cx="3408694" cy="1063436"/>
            <a:chOff x="3155430" y="1730446"/>
            <a:chExt cx="3898598" cy="750090"/>
          </a:xfrm>
        </p:grpSpPr>
        <p:sp>
          <p:nvSpPr>
            <p:cNvPr id="72" name="Rectangle 3"/>
            <p:cNvSpPr/>
            <p:nvPr/>
          </p:nvSpPr>
          <p:spPr>
            <a:xfrm>
              <a:off x="6196284" y="1730446"/>
              <a:ext cx="857744" cy="750087"/>
            </a:xfrm>
            <a:custGeom>
              <a:avLst/>
              <a:gdLst>
                <a:gd name="connsiteX0" fmla="*/ 0 w 2518791"/>
                <a:gd name="connsiteY0" fmla="*/ 0 h 870180"/>
                <a:gd name="connsiteX1" fmla="*/ 2518791 w 2518791"/>
                <a:gd name="connsiteY1" fmla="*/ 0 h 870180"/>
                <a:gd name="connsiteX2" fmla="*/ 2518791 w 2518791"/>
                <a:gd name="connsiteY2" fmla="*/ 870180 h 870180"/>
                <a:gd name="connsiteX3" fmla="*/ 0 w 2518791"/>
                <a:gd name="connsiteY3" fmla="*/ 870180 h 870180"/>
                <a:gd name="connsiteX4" fmla="*/ 0 w 2518791"/>
                <a:gd name="connsiteY4" fmla="*/ 0 h 870180"/>
                <a:gd name="connsiteX0" fmla="*/ 3400926 w 3400926"/>
                <a:gd name="connsiteY0" fmla="*/ 1363578 h 1363578"/>
                <a:gd name="connsiteX1" fmla="*/ 2518791 w 3400926"/>
                <a:gd name="connsiteY1" fmla="*/ 0 h 1363578"/>
                <a:gd name="connsiteX2" fmla="*/ 2518791 w 3400926"/>
                <a:gd name="connsiteY2" fmla="*/ 870180 h 1363578"/>
                <a:gd name="connsiteX3" fmla="*/ 0 w 3400926"/>
                <a:gd name="connsiteY3" fmla="*/ 870180 h 1363578"/>
                <a:gd name="connsiteX4" fmla="*/ 3400926 w 3400926"/>
                <a:gd name="connsiteY4" fmla="*/ 1363578 h 1363578"/>
                <a:gd name="connsiteX0" fmla="*/ 882135 w 882135"/>
                <a:gd name="connsiteY0" fmla="*/ 1363578 h 1618812"/>
                <a:gd name="connsiteX1" fmla="*/ 0 w 882135"/>
                <a:gd name="connsiteY1" fmla="*/ 0 h 1618812"/>
                <a:gd name="connsiteX2" fmla="*/ 0 w 882135"/>
                <a:gd name="connsiteY2" fmla="*/ 870180 h 1618812"/>
                <a:gd name="connsiteX3" fmla="*/ 882135 w 882135"/>
                <a:gd name="connsiteY3" fmla="*/ 1618812 h 1618812"/>
                <a:gd name="connsiteX4" fmla="*/ 882135 w 882135"/>
                <a:gd name="connsiteY4" fmla="*/ 1363578 h 1618812"/>
                <a:gd name="connsiteX0" fmla="*/ 829805 w 882135"/>
                <a:gd name="connsiteY0" fmla="*/ 1402137 h 1618812"/>
                <a:gd name="connsiteX1" fmla="*/ 0 w 882135"/>
                <a:gd name="connsiteY1" fmla="*/ 0 h 1618812"/>
                <a:gd name="connsiteX2" fmla="*/ 0 w 882135"/>
                <a:gd name="connsiteY2" fmla="*/ 870180 h 1618812"/>
                <a:gd name="connsiteX3" fmla="*/ 882135 w 882135"/>
                <a:gd name="connsiteY3" fmla="*/ 1618812 h 1618812"/>
                <a:gd name="connsiteX4" fmla="*/ 829805 w 882135"/>
                <a:gd name="connsiteY4" fmla="*/ 1402137 h 1618812"/>
                <a:gd name="connsiteX0" fmla="*/ 873873 w 882135"/>
                <a:gd name="connsiteY0" fmla="*/ 1366332 h 1618812"/>
                <a:gd name="connsiteX1" fmla="*/ 0 w 882135"/>
                <a:gd name="connsiteY1" fmla="*/ 0 h 1618812"/>
                <a:gd name="connsiteX2" fmla="*/ 0 w 882135"/>
                <a:gd name="connsiteY2" fmla="*/ 870180 h 1618812"/>
                <a:gd name="connsiteX3" fmla="*/ 882135 w 882135"/>
                <a:gd name="connsiteY3" fmla="*/ 1618812 h 1618812"/>
                <a:gd name="connsiteX4" fmla="*/ 873873 w 882135"/>
                <a:gd name="connsiteY4" fmla="*/ 1366332 h 1618812"/>
                <a:gd name="connsiteX0" fmla="*/ 873873 w 873873"/>
                <a:gd name="connsiteY0" fmla="*/ 1366332 h 1552711"/>
                <a:gd name="connsiteX1" fmla="*/ 0 w 873873"/>
                <a:gd name="connsiteY1" fmla="*/ 0 h 1552711"/>
                <a:gd name="connsiteX2" fmla="*/ 0 w 873873"/>
                <a:gd name="connsiteY2" fmla="*/ 870180 h 1552711"/>
                <a:gd name="connsiteX3" fmla="*/ 873872 w 873873"/>
                <a:gd name="connsiteY3" fmla="*/ 1552711 h 1552711"/>
                <a:gd name="connsiteX4" fmla="*/ 873873 w 873873"/>
                <a:gd name="connsiteY4" fmla="*/ 1366332 h 1552711"/>
                <a:gd name="connsiteX0" fmla="*/ 873873 w 873873"/>
                <a:gd name="connsiteY0" fmla="*/ 1366332 h 1599532"/>
                <a:gd name="connsiteX1" fmla="*/ 0 w 873873"/>
                <a:gd name="connsiteY1" fmla="*/ 0 h 1599532"/>
                <a:gd name="connsiteX2" fmla="*/ 0 w 873873"/>
                <a:gd name="connsiteY2" fmla="*/ 870180 h 1599532"/>
                <a:gd name="connsiteX3" fmla="*/ 868363 w 873873"/>
                <a:gd name="connsiteY3" fmla="*/ 1599532 h 1599532"/>
                <a:gd name="connsiteX4" fmla="*/ 873873 w 873873"/>
                <a:gd name="connsiteY4" fmla="*/ 1366332 h 1599532"/>
                <a:gd name="connsiteX0" fmla="*/ 873873 w 873873"/>
                <a:gd name="connsiteY0" fmla="*/ 1344298 h 1599532"/>
                <a:gd name="connsiteX1" fmla="*/ 0 w 873873"/>
                <a:gd name="connsiteY1" fmla="*/ 0 h 1599532"/>
                <a:gd name="connsiteX2" fmla="*/ 0 w 873873"/>
                <a:gd name="connsiteY2" fmla="*/ 870180 h 1599532"/>
                <a:gd name="connsiteX3" fmla="*/ 868363 w 873873"/>
                <a:gd name="connsiteY3" fmla="*/ 1599532 h 1599532"/>
                <a:gd name="connsiteX4" fmla="*/ 873873 w 873873"/>
                <a:gd name="connsiteY4" fmla="*/ 1344298 h 1599532"/>
                <a:gd name="connsiteX0" fmla="*/ 873873 w 873873"/>
                <a:gd name="connsiteY0" fmla="*/ 1358069 h 1599532"/>
                <a:gd name="connsiteX1" fmla="*/ 0 w 873873"/>
                <a:gd name="connsiteY1" fmla="*/ 0 h 1599532"/>
                <a:gd name="connsiteX2" fmla="*/ 0 w 873873"/>
                <a:gd name="connsiteY2" fmla="*/ 870180 h 1599532"/>
                <a:gd name="connsiteX3" fmla="*/ 868363 w 873873"/>
                <a:gd name="connsiteY3" fmla="*/ 1599532 h 1599532"/>
                <a:gd name="connsiteX4" fmla="*/ 873873 w 873873"/>
                <a:gd name="connsiteY4" fmla="*/ 1358069 h 1599532"/>
                <a:gd name="connsiteX0" fmla="*/ 868364 w 868364"/>
                <a:gd name="connsiteY0" fmla="*/ 1358069 h 1599532"/>
                <a:gd name="connsiteX1" fmla="*/ 0 w 868364"/>
                <a:gd name="connsiteY1" fmla="*/ 0 h 1599532"/>
                <a:gd name="connsiteX2" fmla="*/ 0 w 868364"/>
                <a:gd name="connsiteY2" fmla="*/ 870180 h 1599532"/>
                <a:gd name="connsiteX3" fmla="*/ 868363 w 868364"/>
                <a:gd name="connsiteY3" fmla="*/ 1599532 h 1599532"/>
                <a:gd name="connsiteX4" fmla="*/ 868364 w 868364"/>
                <a:gd name="connsiteY4" fmla="*/ 1358069 h 1599532"/>
                <a:gd name="connsiteX0" fmla="*/ 873430 w 873430"/>
                <a:gd name="connsiteY0" fmla="*/ 1358069 h 1599532"/>
                <a:gd name="connsiteX1" fmla="*/ 0 w 873430"/>
                <a:gd name="connsiteY1" fmla="*/ 0 h 1599532"/>
                <a:gd name="connsiteX2" fmla="*/ 0 w 873430"/>
                <a:gd name="connsiteY2" fmla="*/ 870180 h 1599532"/>
                <a:gd name="connsiteX3" fmla="*/ 868363 w 873430"/>
                <a:gd name="connsiteY3" fmla="*/ 1599532 h 1599532"/>
                <a:gd name="connsiteX4" fmla="*/ 873430 w 873430"/>
                <a:gd name="connsiteY4" fmla="*/ 1358069 h 1599532"/>
                <a:gd name="connsiteX0" fmla="*/ 873430 w 875962"/>
                <a:gd name="connsiteY0" fmla="*/ 1358069 h 1599532"/>
                <a:gd name="connsiteX1" fmla="*/ 0 w 875962"/>
                <a:gd name="connsiteY1" fmla="*/ 0 h 1599532"/>
                <a:gd name="connsiteX2" fmla="*/ 0 w 875962"/>
                <a:gd name="connsiteY2" fmla="*/ 870180 h 1599532"/>
                <a:gd name="connsiteX3" fmla="*/ 875962 w 875962"/>
                <a:gd name="connsiteY3" fmla="*/ 1599532 h 1599532"/>
                <a:gd name="connsiteX4" fmla="*/ 873430 w 875962"/>
                <a:gd name="connsiteY4" fmla="*/ 1358069 h 1599532"/>
                <a:gd name="connsiteX0" fmla="*/ 875963 w 875963"/>
                <a:gd name="connsiteY0" fmla="*/ 1358069 h 1599532"/>
                <a:gd name="connsiteX1" fmla="*/ 0 w 875963"/>
                <a:gd name="connsiteY1" fmla="*/ 0 h 1599532"/>
                <a:gd name="connsiteX2" fmla="*/ 0 w 875963"/>
                <a:gd name="connsiteY2" fmla="*/ 870180 h 1599532"/>
                <a:gd name="connsiteX3" fmla="*/ 875962 w 875963"/>
                <a:gd name="connsiteY3" fmla="*/ 1599532 h 1599532"/>
                <a:gd name="connsiteX4" fmla="*/ 875963 w 875963"/>
                <a:gd name="connsiteY4" fmla="*/ 1358069 h 1599532"/>
                <a:gd name="connsiteX0" fmla="*/ 858072 w 875961"/>
                <a:gd name="connsiteY0" fmla="*/ 964501 h 1599532"/>
                <a:gd name="connsiteX1" fmla="*/ 0 w 875961"/>
                <a:gd name="connsiteY1" fmla="*/ 0 h 1599532"/>
                <a:gd name="connsiteX2" fmla="*/ 0 w 875961"/>
                <a:gd name="connsiteY2" fmla="*/ 870180 h 1599532"/>
                <a:gd name="connsiteX3" fmla="*/ 875962 w 875961"/>
                <a:gd name="connsiteY3" fmla="*/ 1599532 h 1599532"/>
                <a:gd name="connsiteX4" fmla="*/ 858072 w 875961"/>
                <a:gd name="connsiteY4" fmla="*/ 964501 h 1599532"/>
                <a:gd name="connsiteX0" fmla="*/ 858072 w 893852"/>
                <a:gd name="connsiteY0" fmla="*/ 964501 h 1205964"/>
                <a:gd name="connsiteX1" fmla="*/ 0 w 893852"/>
                <a:gd name="connsiteY1" fmla="*/ 0 h 1205964"/>
                <a:gd name="connsiteX2" fmla="*/ 0 w 893852"/>
                <a:gd name="connsiteY2" fmla="*/ 870180 h 1205964"/>
                <a:gd name="connsiteX3" fmla="*/ 893852 w 893852"/>
                <a:gd name="connsiteY3" fmla="*/ 1205964 h 1205964"/>
                <a:gd name="connsiteX4" fmla="*/ 858072 w 893852"/>
                <a:gd name="connsiteY4" fmla="*/ 964501 h 1205964"/>
                <a:gd name="connsiteX0" fmla="*/ 973280 w 973280"/>
                <a:gd name="connsiteY0" fmla="*/ 692939 h 1205964"/>
                <a:gd name="connsiteX1" fmla="*/ 0 w 973280"/>
                <a:gd name="connsiteY1" fmla="*/ 0 h 1205964"/>
                <a:gd name="connsiteX2" fmla="*/ 0 w 973280"/>
                <a:gd name="connsiteY2" fmla="*/ 870180 h 1205964"/>
                <a:gd name="connsiteX3" fmla="*/ 893852 w 973280"/>
                <a:gd name="connsiteY3" fmla="*/ 1205964 h 1205964"/>
                <a:gd name="connsiteX4" fmla="*/ 973280 w 973280"/>
                <a:gd name="connsiteY4" fmla="*/ 692939 h 1205964"/>
                <a:gd name="connsiteX0" fmla="*/ 973280 w 973280"/>
                <a:gd name="connsiteY0" fmla="*/ 692939 h 926173"/>
                <a:gd name="connsiteX1" fmla="*/ 0 w 973280"/>
                <a:gd name="connsiteY1" fmla="*/ 0 h 926173"/>
                <a:gd name="connsiteX2" fmla="*/ 0 w 973280"/>
                <a:gd name="connsiteY2" fmla="*/ 870180 h 926173"/>
                <a:gd name="connsiteX3" fmla="*/ 943227 w 973280"/>
                <a:gd name="connsiteY3" fmla="*/ 926173 h 926173"/>
                <a:gd name="connsiteX4" fmla="*/ 973280 w 973280"/>
                <a:gd name="connsiteY4" fmla="*/ 692939 h 926173"/>
                <a:gd name="connsiteX0" fmla="*/ 940363 w 943227"/>
                <a:gd name="connsiteY0" fmla="*/ 602418 h 926173"/>
                <a:gd name="connsiteX1" fmla="*/ 0 w 943227"/>
                <a:gd name="connsiteY1" fmla="*/ 0 h 926173"/>
                <a:gd name="connsiteX2" fmla="*/ 0 w 943227"/>
                <a:gd name="connsiteY2" fmla="*/ 870180 h 926173"/>
                <a:gd name="connsiteX3" fmla="*/ 943227 w 943227"/>
                <a:gd name="connsiteY3" fmla="*/ 926173 h 926173"/>
                <a:gd name="connsiteX4" fmla="*/ 940363 w 943227"/>
                <a:gd name="connsiteY4" fmla="*/ 602418 h 926173"/>
                <a:gd name="connsiteX0" fmla="*/ 940363 w 967914"/>
                <a:gd name="connsiteY0" fmla="*/ 602418 h 870180"/>
                <a:gd name="connsiteX1" fmla="*/ 0 w 967914"/>
                <a:gd name="connsiteY1" fmla="*/ 0 h 870180"/>
                <a:gd name="connsiteX2" fmla="*/ 0 w 967914"/>
                <a:gd name="connsiteY2" fmla="*/ 870180 h 870180"/>
                <a:gd name="connsiteX3" fmla="*/ 967914 w 967914"/>
                <a:gd name="connsiteY3" fmla="*/ 827423 h 870180"/>
                <a:gd name="connsiteX4" fmla="*/ 940363 w 967914"/>
                <a:gd name="connsiteY4" fmla="*/ 602418 h 870180"/>
                <a:gd name="connsiteX0" fmla="*/ 940363 w 967914"/>
                <a:gd name="connsiteY0" fmla="*/ 602418 h 870180"/>
                <a:gd name="connsiteX1" fmla="*/ 0 w 967914"/>
                <a:gd name="connsiteY1" fmla="*/ 0 h 870180"/>
                <a:gd name="connsiteX2" fmla="*/ 0 w 967914"/>
                <a:gd name="connsiteY2" fmla="*/ 870180 h 870180"/>
                <a:gd name="connsiteX3" fmla="*/ 967914 w 967914"/>
                <a:gd name="connsiteY3" fmla="*/ 810965 h 870180"/>
                <a:gd name="connsiteX4" fmla="*/ 940363 w 967914"/>
                <a:gd name="connsiteY4" fmla="*/ 602418 h 870180"/>
                <a:gd name="connsiteX0" fmla="*/ 940363 w 967914"/>
                <a:gd name="connsiteY0" fmla="*/ 495440 h 870180"/>
                <a:gd name="connsiteX1" fmla="*/ 0 w 967914"/>
                <a:gd name="connsiteY1" fmla="*/ 0 h 870180"/>
                <a:gd name="connsiteX2" fmla="*/ 0 w 967914"/>
                <a:gd name="connsiteY2" fmla="*/ 870180 h 870180"/>
                <a:gd name="connsiteX3" fmla="*/ 967914 w 967914"/>
                <a:gd name="connsiteY3" fmla="*/ 810965 h 870180"/>
                <a:gd name="connsiteX4" fmla="*/ 940363 w 967914"/>
                <a:gd name="connsiteY4" fmla="*/ 495440 h 870180"/>
                <a:gd name="connsiteX0" fmla="*/ 940363 w 976143"/>
                <a:gd name="connsiteY0" fmla="*/ 495440 h 870180"/>
                <a:gd name="connsiteX1" fmla="*/ 0 w 976143"/>
                <a:gd name="connsiteY1" fmla="*/ 0 h 870180"/>
                <a:gd name="connsiteX2" fmla="*/ 0 w 976143"/>
                <a:gd name="connsiteY2" fmla="*/ 870180 h 870180"/>
                <a:gd name="connsiteX3" fmla="*/ 976143 w 976143"/>
                <a:gd name="connsiteY3" fmla="*/ 687528 h 870180"/>
                <a:gd name="connsiteX4" fmla="*/ 940363 w 976143"/>
                <a:gd name="connsiteY4" fmla="*/ 495440 h 870180"/>
                <a:gd name="connsiteX0" fmla="*/ 940363 w 976143"/>
                <a:gd name="connsiteY0" fmla="*/ 429607 h 870180"/>
                <a:gd name="connsiteX1" fmla="*/ 0 w 976143"/>
                <a:gd name="connsiteY1" fmla="*/ 0 h 870180"/>
                <a:gd name="connsiteX2" fmla="*/ 0 w 976143"/>
                <a:gd name="connsiteY2" fmla="*/ 870180 h 870180"/>
                <a:gd name="connsiteX3" fmla="*/ 976143 w 976143"/>
                <a:gd name="connsiteY3" fmla="*/ 687528 h 870180"/>
                <a:gd name="connsiteX4" fmla="*/ 940363 w 976143"/>
                <a:gd name="connsiteY4" fmla="*/ 429607 h 870180"/>
                <a:gd name="connsiteX0" fmla="*/ 976836 w 976836"/>
                <a:gd name="connsiteY0" fmla="*/ 429607 h 870180"/>
                <a:gd name="connsiteX1" fmla="*/ 0 w 976836"/>
                <a:gd name="connsiteY1" fmla="*/ 0 h 870180"/>
                <a:gd name="connsiteX2" fmla="*/ 0 w 976836"/>
                <a:gd name="connsiteY2" fmla="*/ 870180 h 870180"/>
                <a:gd name="connsiteX3" fmla="*/ 976143 w 976836"/>
                <a:gd name="connsiteY3" fmla="*/ 687528 h 870180"/>
                <a:gd name="connsiteX4" fmla="*/ 976836 w 976836"/>
                <a:gd name="connsiteY4" fmla="*/ 429607 h 870180"/>
                <a:gd name="connsiteX0" fmla="*/ 976836 w 985261"/>
                <a:gd name="connsiteY0" fmla="*/ 429607 h 870180"/>
                <a:gd name="connsiteX1" fmla="*/ 0 w 985261"/>
                <a:gd name="connsiteY1" fmla="*/ 0 h 870180"/>
                <a:gd name="connsiteX2" fmla="*/ 0 w 985261"/>
                <a:gd name="connsiteY2" fmla="*/ 870180 h 870180"/>
                <a:gd name="connsiteX3" fmla="*/ 985261 w 985261"/>
                <a:gd name="connsiteY3" fmla="*/ 687528 h 870180"/>
                <a:gd name="connsiteX4" fmla="*/ 976836 w 985261"/>
                <a:gd name="connsiteY4" fmla="*/ 429607 h 870180"/>
                <a:gd name="connsiteX0" fmla="*/ 995072 w 995072"/>
                <a:gd name="connsiteY0" fmla="*/ 429607 h 870180"/>
                <a:gd name="connsiteX1" fmla="*/ 0 w 995072"/>
                <a:gd name="connsiteY1" fmla="*/ 0 h 870180"/>
                <a:gd name="connsiteX2" fmla="*/ 0 w 995072"/>
                <a:gd name="connsiteY2" fmla="*/ 870180 h 870180"/>
                <a:gd name="connsiteX3" fmla="*/ 985261 w 995072"/>
                <a:gd name="connsiteY3" fmla="*/ 687528 h 870180"/>
                <a:gd name="connsiteX4" fmla="*/ 995072 w 995072"/>
                <a:gd name="connsiteY4" fmla="*/ 429607 h 870180"/>
                <a:gd name="connsiteX0" fmla="*/ 985954 w 985954"/>
                <a:gd name="connsiteY0" fmla="*/ 429607 h 870180"/>
                <a:gd name="connsiteX1" fmla="*/ 0 w 985954"/>
                <a:gd name="connsiteY1" fmla="*/ 0 h 870180"/>
                <a:gd name="connsiteX2" fmla="*/ 0 w 985954"/>
                <a:gd name="connsiteY2" fmla="*/ 870180 h 870180"/>
                <a:gd name="connsiteX3" fmla="*/ 985261 w 985954"/>
                <a:gd name="connsiteY3" fmla="*/ 687528 h 870180"/>
                <a:gd name="connsiteX4" fmla="*/ 985954 w 985954"/>
                <a:gd name="connsiteY4" fmla="*/ 429607 h 870180"/>
                <a:gd name="connsiteX0" fmla="*/ 985954 w 989820"/>
                <a:gd name="connsiteY0" fmla="*/ 429607 h 870180"/>
                <a:gd name="connsiteX1" fmla="*/ 0 w 989820"/>
                <a:gd name="connsiteY1" fmla="*/ 0 h 870180"/>
                <a:gd name="connsiteX2" fmla="*/ 0 w 989820"/>
                <a:gd name="connsiteY2" fmla="*/ 870180 h 870180"/>
                <a:gd name="connsiteX3" fmla="*/ 989820 w 989820"/>
                <a:gd name="connsiteY3" fmla="*/ 682969 h 870180"/>
                <a:gd name="connsiteX4" fmla="*/ 985954 w 989820"/>
                <a:gd name="connsiteY4" fmla="*/ 429607 h 870180"/>
                <a:gd name="connsiteX0" fmla="*/ 995072 w 995072"/>
                <a:gd name="connsiteY0" fmla="*/ 425047 h 870180"/>
                <a:gd name="connsiteX1" fmla="*/ 0 w 995072"/>
                <a:gd name="connsiteY1" fmla="*/ 0 h 870180"/>
                <a:gd name="connsiteX2" fmla="*/ 0 w 995072"/>
                <a:gd name="connsiteY2" fmla="*/ 870180 h 870180"/>
                <a:gd name="connsiteX3" fmla="*/ 989820 w 995072"/>
                <a:gd name="connsiteY3" fmla="*/ 682969 h 870180"/>
                <a:gd name="connsiteX4" fmla="*/ 995072 w 995072"/>
                <a:gd name="connsiteY4" fmla="*/ 425047 h 870180"/>
                <a:gd name="connsiteX0" fmla="*/ 995072 w 998938"/>
                <a:gd name="connsiteY0" fmla="*/ 425047 h 870180"/>
                <a:gd name="connsiteX1" fmla="*/ 0 w 998938"/>
                <a:gd name="connsiteY1" fmla="*/ 0 h 870180"/>
                <a:gd name="connsiteX2" fmla="*/ 0 w 998938"/>
                <a:gd name="connsiteY2" fmla="*/ 870180 h 870180"/>
                <a:gd name="connsiteX3" fmla="*/ 998938 w 998938"/>
                <a:gd name="connsiteY3" fmla="*/ 682969 h 870180"/>
                <a:gd name="connsiteX4" fmla="*/ 995072 w 998938"/>
                <a:gd name="connsiteY4" fmla="*/ 425047 h 870180"/>
                <a:gd name="connsiteX0" fmla="*/ 995072 w 995072"/>
                <a:gd name="connsiteY0" fmla="*/ 425047 h 870180"/>
                <a:gd name="connsiteX1" fmla="*/ 0 w 995072"/>
                <a:gd name="connsiteY1" fmla="*/ 0 h 870180"/>
                <a:gd name="connsiteX2" fmla="*/ 0 w 995072"/>
                <a:gd name="connsiteY2" fmla="*/ 870180 h 870180"/>
                <a:gd name="connsiteX3" fmla="*/ 994379 w 995072"/>
                <a:gd name="connsiteY3" fmla="*/ 682969 h 870180"/>
                <a:gd name="connsiteX4" fmla="*/ 995072 w 995072"/>
                <a:gd name="connsiteY4" fmla="*/ 425047 h 87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072" h="870180">
                  <a:moveTo>
                    <a:pt x="995072" y="425047"/>
                  </a:moveTo>
                  <a:lnTo>
                    <a:pt x="0" y="0"/>
                  </a:lnTo>
                  <a:lnTo>
                    <a:pt x="0" y="870180"/>
                  </a:lnTo>
                  <a:lnTo>
                    <a:pt x="994379" y="682969"/>
                  </a:lnTo>
                  <a:cubicBezTo>
                    <a:pt x="994379" y="620843"/>
                    <a:pt x="995072" y="487173"/>
                    <a:pt x="995072" y="425047"/>
                  </a:cubicBezTo>
                  <a:close/>
                </a:path>
              </a:pathLst>
            </a:custGeom>
            <a:solidFill>
              <a:srgbClr val="77677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14"/>
            <p:cNvSpPr/>
            <p:nvPr/>
          </p:nvSpPr>
          <p:spPr>
            <a:xfrm>
              <a:off x="3155430" y="1730449"/>
              <a:ext cx="3040854" cy="750087"/>
            </a:xfrm>
            <a:prstGeom prst="rect">
              <a:avLst/>
            </a:prstGeom>
            <a:solidFill>
              <a:srgbClr val="89768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Прямоугольник 73"/>
          <p:cNvSpPr/>
          <p:nvPr/>
        </p:nvSpPr>
        <p:spPr>
          <a:xfrm flipH="1">
            <a:off x="7827001" y="2359147"/>
            <a:ext cx="28636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Восстановление, модернизация, техническое перевооружение существующих мощностей по переработке отходов</a:t>
            </a:r>
          </a:p>
        </p:txBody>
      </p:sp>
      <p:sp>
        <p:nvSpPr>
          <p:cNvPr id="75" name="Прямоугольник 74"/>
          <p:cNvSpPr/>
          <p:nvPr/>
        </p:nvSpPr>
        <p:spPr>
          <a:xfrm flipH="1">
            <a:off x="7833141" y="5448452"/>
            <a:ext cx="285241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промышленной базы по выпуску отечественного высокотехнологичного оборудования по </a:t>
            </a:r>
            <a:r>
              <a:rPr lang="ru-RU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обработке</a:t>
            </a: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утилизации, обезвреживанию отходов</a:t>
            </a:r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 flipH="1">
            <a:off x="8033066" y="3962241"/>
            <a:ext cx="264928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инновационной </a:t>
            </a: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инфраструктуры промышленности по обработке, утилизации, обезвреживанию отходов:  МСК, МКПО, </a:t>
            </a:r>
            <a:r>
              <a:rPr lang="ru-RU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экотехнопарки</a:t>
            </a: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ПТК, МСК</a:t>
            </a: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ТКО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3" name="Group 20"/>
          <p:cNvGrpSpPr/>
          <p:nvPr/>
        </p:nvGrpSpPr>
        <p:grpSpPr>
          <a:xfrm>
            <a:off x="4950536" y="1806542"/>
            <a:ext cx="2317234" cy="4862870"/>
            <a:chOff x="3552782" y="1438229"/>
            <a:chExt cx="2038005" cy="5149242"/>
          </a:xfrm>
        </p:grpSpPr>
        <p:sp>
          <p:nvSpPr>
            <p:cNvPr id="1021" name="Rounded Rectangle 1"/>
            <p:cNvSpPr/>
            <p:nvPr/>
          </p:nvSpPr>
          <p:spPr>
            <a:xfrm>
              <a:off x="3552782" y="1720603"/>
              <a:ext cx="2038005" cy="4552494"/>
            </a:xfrm>
            <a:prstGeom prst="roundRect">
              <a:avLst>
                <a:gd name="adj" fmla="val 8712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7377">
                  <a:schemeClr val="bg1">
                    <a:lumMod val="85000"/>
                  </a:schemeClr>
                </a:gs>
                <a:gs pos="56000">
                  <a:schemeClr val="bg1">
                    <a:lumMod val="95000"/>
                  </a:schemeClr>
                </a:gs>
              </a:gsLst>
              <a:lin ang="0" scaled="1"/>
            </a:gradFill>
            <a:ln>
              <a:solidFill>
                <a:schemeClr val="bg1">
                  <a:lumMod val="95000"/>
                </a:schemeClr>
              </a:solidFill>
            </a:ln>
            <a:effectLst>
              <a:outerShdw blurRad="127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4" name="TextBox 1013"/>
            <p:cNvSpPr txBox="1"/>
            <p:nvPr/>
          </p:nvSpPr>
          <p:spPr>
            <a:xfrm>
              <a:off x="3578360" y="1438229"/>
              <a:ext cx="1914317" cy="51492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Принципиально 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новые приоритетные положения  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Стратегии ППО 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отличие от иных документов стратегического планирования, проектов Стратегий, государственных программ в сфере обращения с отходами</a:t>
              </a:r>
            </a:p>
            <a:p>
              <a:pPr algn="ctr"/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6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6" name="Прямая соединительная линия 155"/>
          <p:cNvCxnSpPr/>
          <p:nvPr/>
        </p:nvCxnSpPr>
        <p:spPr>
          <a:xfrm flipV="1">
            <a:off x="8185803" y="1959350"/>
            <a:ext cx="0" cy="70016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flipV="1">
            <a:off x="9218064" y="1959350"/>
            <a:ext cx="0" cy="70579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 flipV="1">
            <a:off x="10267885" y="1959350"/>
            <a:ext cx="0" cy="68107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flipV="1">
            <a:off x="5048205" y="1970113"/>
            <a:ext cx="0" cy="63627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flipV="1">
            <a:off x="7136081" y="1970113"/>
            <a:ext cx="0" cy="63627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 flipV="1">
            <a:off x="4004264" y="1980876"/>
            <a:ext cx="0" cy="65249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 flipV="1">
            <a:off x="2960323" y="1980876"/>
            <a:ext cx="0" cy="66525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 flipV="1">
            <a:off x="1916385" y="1980876"/>
            <a:ext cx="0" cy="64749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11" idx="2"/>
          </p:cNvCxnSpPr>
          <p:nvPr/>
        </p:nvCxnSpPr>
        <p:spPr>
          <a:xfrm flipH="1" flipV="1">
            <a:off x="6086250" y="1687517"/>
            <a:ext cx="5896" cy="96785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792480" y="2954882"/>
            <a:ext cx="10629900" cy="3369411"/>
          </a:xfrm>
          <a:prstGeom prst="roundRect">
            <a:avLst>
              <a:gd name="adj" fmla="val 3555"/>
            </a:avLst>
          </a:prstGeom>
          <a:gradFill>
            <a:gsLst>
              <a:gs pos="0">
                <a:srgbClr val="C4D0BE">
                  <a:alpha val="18000"/>
                </a:srgbClr>
              </a:gs>
              <a:gs pos="100000">
                <a:srgbClr val="ABBDA3">
                  <a:alpha val="18000"/>
                </a:srgb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5" name="Straight Connector 40"/>
          <p:cNvCxnSpPr/>
          <p:nvPr/>
        </p:nvCxnSpPr>
        <p:spPr>
          <a:xfrm flipV="1">
            <a:off x="1916392" y="1959350"/>
            <a:ext cx="8351492" cy="2152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4" name="Group 67"/>
          <p:cNvGrpSpPr/>
          <p:nvPr/>
        </p:nvGrpSpPr>
        <p:grpSpPr>
          <a:xfrm>
            <a:off x="1821978" y="1202281"/>
            <a:ext cx="8528545" cy="655700"/>
            <a:chOff x="3226557" y="3576271"/>
            <a:chExt cx="2367718" cy="449002"/>
          </a:xfrm>
        </p:grpSpPr>
        <p:sp>
          <p:nvSpPr>
            <p:cNvPr id="215" name="Rounded Rectangle 6"/>
            <p:cNvSpPr/>
            <p:nvPr/>
          </p:nvSpPr>
          <p:spPr>
            <a:xfrm>
              <a:off x="3226557" y="3576271"/>
              <a:ext cx="2367718" cy="449002"/>
            </a:xfrm>
            <a:prstGeom prst="roundRect">
              <a:avLst/>
            </a:prstGeom>
            <a:gradFill>
              <a:gsLst>
                <a:gs pos="0">
                  <a:srgbClr val="898C9F"/>
                </a:gs>
                <a:gs pos="100000">
                  <a:srgbClr val="5D6073"/>
                </a:gs>
              </a:gsLst>
              <a:lin ang="5400000" scaled="1"/>
            </a:gra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3237105" y="3576272"/>
              <a:ext cx="2298387" cy="442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Техническое перевооружение, модернизация промышленных предприятий для организации выпуска продукции из вторичного сырья и отходов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501937" y="2081774"/>
            <a:ext cx="828911" cy="671747"/>
            <a:chOff x="1821977" y="1980170"/>
            <a:chExt cx="828911" cy="671747"/>
          </a:xfrm>
        </p:grpSpPr>
        <p:grpSp>
          <p:nvGrpSpPr>
            <p:cNvPr id="259" name="Group 31"/>
            <p:cNvGrpSpPr/>
            <p:nvPr/>
          </p:nvGrpSpPr>
          <p:grpSpPr>
            <a:xfrm>
              <a:off x="1821979" y="1980170"/>
              <a:ext cx="828909" cy="671747"/>
              <a:chOff x="3513489" y="2808716"/>
              <a:chExt cx="1574066" cy="135374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0" name="Freeform 32"/>
              <p:cNvSpPr/>
              <p:nvPr/>
            </p:nvSpPr>
            <p:spPr>
              <a:xfrm>
                <a:off x="3513489" y="2972705"/>
                <a:ext cx="1574066" cy="1189753"/>
              </a:xfrm>
              <a:custGeom>
                <a:avLst/>
                <a:gdLst>
                  <a:gd name="connsiteX0" fmla="*/ 0 w 1574066"/>
                  <a:gd name="connsiteY0" fmla="*/ 0 h 1081594"/>
                  <a:gd name="connsiteX1" fmla="*/ 3524 w 1574066"/>
                  <a:gd name="connsiteY1" fmla="*/ 0 h 1081594"/>
                  <a:gd name="connsiteX2" fmla="*/ 15990 w 1574066"/>
                  <a:gd name="connsiteY2" fmla="*/ 27075 h 1081594"/>
                  <a:gd name="connsiteX3" fmla="*/ 787033 w 1574066"/>
                  <a:gd name="connsiteY3" fmla="*/ 164662 h 1081594"/>
                  <a:gd name="connsiteX4" fmla="*/ 1558077 w 1574066"/>
                  <a:gd name="connsiteY4" fmla="*/ 27075 h 1081594"/>
                  <a:gd name="connsiteX5" fmla="*/ 1570543 w 1574066"/>
                  <a:gd name="connsiteY5" fmla="*/ 0 h 1081594"/>
                  <a:gd name="connsiteX6" fmla="*/ 1574066 w 1574066"/>
                  <a:gd name="connsiteY6" fmla="*/ 0 h 1081594"/>
                  <a:gd name="connsiteX7" fmla="*/ 1574066 w 1574066"/>
                  <a:gd name="connsiteY7" fmla="*/ 909205 h 1081594"/>
                  <a:gd name="connsiteX8" fmla="*/ 1573417 w 1574066"/>
                  <a:gd name="connsiteY8" fmla="*/ 909205 h 1081594"/>
                  <a:gd name="connsiteX9" fmla="*/ 1573417 w 1574066"/>
                  <a:gd name="connsiteY9" fmla="*/ 944237 h 1081594"/>
                  <a:gd name="connsiteX10" fmla="*/ 787033 w 1574066"/>
                  <a:gd name="connsiteY10" fmla="*/ 1081594 h 1081594"/>
                  <a:gd name="connsiteX11" fmla="*/ 649 w 1574066"/>
                  <a:gd name="connsiteY11" fmla="*/ 944237 h 1081594"/>
                  <a:gd name="connsiteX12" fmla="*/ 649 w 1574066"/>
                  <a:gd name="connsiteY12" fmla="*/ 909205 h 1081594"/>
                  <a:gd name="connsiteX13" fmla="*/ 0 w 1574066"/>
                  <a:gd name="connsiteY13" fmla="*/ 909205 h 108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74066" h="1081594">
                    <a:moveTo>
                      <a:pt x="0" y="0"/>
                    </a:moveTo>
                    <a:lnTo>
                      <a:pt x="3524" y="0"/>
                    </a:lnTo>
                    <a:lnTo>
                      <a:pt x="15990" y="27075"/>
                    </a:lnTo>
                    <a:cubicBezTo>
                      <a:pt x="89378" y="105596"/>
                      <a:pt x="406700" y="164662"/>
                      <a:pt x="787033" y="164662"/>
                    </a:cubicBezTo>
                    <a:cubicBezTo>
                      <a:pt x="1167366" y="164662"/>
                      <a:pt x="1484689" y="105596"/>
                      <a:pt x="1558077" y="27075"/>
                    </a:cubicBezTo>
                    <a:lnTo>
                      <a:pt x="1570543" y="0"/>
                    </a:lnTo>
                    <a:lnTo>
                      <a:pt x="1574066" y="0"/>
                    </a:lnTo>
                    <a:lnTo>
                      <a:pt x="1574066" y="909205"/>
                    </a:lnTo>
                    <a:lnTo>
                      <a:pt x="1573417" y="909205"/>
                    </a:lnTo>
                    <a:lnTo>
                      <a:pt x="1573417" y="944237"/>
                    </a:lnTo>
                    <a:cubicBezTo>
                      <a:pt x="1573417" y="1020125"/>
                      <a:pt x="1221274" y="1081594"/>
                      <a:pt x="787033" y="1081594"/>
                    </a:cubicBezTo>
                    <a:cubicBezTo>
                      <a:pt x="352792" y="1081594"/>
                      <a:pt x="649" y="1020125"/>
                      <a:pt x="649" y="944237"/>
                    </a:cubicBezTo>
                    <a:lnTo>
                      <a:pt x="649" y="909205"/>
                    </a:lnTo>
                    <a:lnTo>
                      <a:pt x="0" y="909205"/>
                    </a:lnTo>
                    <a:close/>
                  </a:path>
                </a:pathLst>
              </a:custGeom>
              <a:gradFill>
                <a:gsLst>
                  <a:gs pos="0">
                    <a:srgbClr val="898C9F"/>
                  </a:gs>
                  <a:gs pos="100000">
                    <a:srgbClr val="5D6073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Oval 33"/>
              <p:cNvSpPr/>
              <p:nvPr/>
            </p:nvSpPr>
            <p:spPr>
              <a:xfrm>
                <a:off x="3513489" y="2808716"/>
                <a:ext cx="1574066" cy="344630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686868"/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0" name="TextBox 289"/>
            <p:cNvSpPr txBox="1"/>
            <p:nvPr/>
          </p:nvSpPr>
          <p:spPr>
            <a:xfrm>
              <a:off x="1821977" y="2184439"/>
              <a:ext cx="82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299" name="Прямоугольник 298"/>
          <p:cNvSpPr/>
          <p:nvPr/>
        </p:nvSpPr>
        <p:spPr>
          <a:xfrm>
            <a:off x="990600" y="3031084"/>
            <a:ext cx="1026413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spcAft>
                <a:spcPts val="600"/>
              </a:spcAft>
              <a:buAutoNum type="romanUcPeriod"/>
            </a:pPr>
            <a:r>
              <a:rPr lang="ru-RU" sz="1400" b="1" dirty="0"/>
              <a:t>Цементные заводы (обезвреживание (сжигание) твердых горючих отходов в качестве альтернативного топлива с получением энергии; утилизация </a:t>
            </a:r>
            <a:r>
              <a:rPr lang="ru-RU" sz="1400" b="1" dirty="0" err="1"/>
              <a:t>фосфогипса</a:t>
            </a:r>
            <a:r>
              <a:rPr lang="ru-RU" sz="1400" b="1" dirty="0"/>
              <a:t>, пиритных огарков, отходов </a:t>
            </a:r>
            <a:r>
              <a:rPr lang="ru-RU" sz="1400" b="1" dirty="0" smtClean="0"/>
              <a:t>цементной промышленности).</a:t>
            </a:r>
            <a:endParaRPr lang="ru-RU" sz="1400" b="1" dirty="0"/>
          </a:p>
          <a:p>
            <a:pPr marL="400050" indent="-400050" algn="just">
              <a:spcAft>
                <a:spcPts val="600"/>
              </a:spcAft>
              <a:buAutoNum type="romanUcPeriod"/>
            </a:pPr>
            <a:r>
              <a:rPr lang="ru-RU" sz="1400" b="1" dirty="0"/>
              <a:t>Заводы бетонных,  железобетонных конструкций и строительных изделий (отходы бетона, железобетона, цемента, песчано-гравийной смеси, топливные золы и шлаки, металлургические шлаки, древесные опилки и стружка, дробленые полимерные и резиновые отходы,  асбестовые отходы</a:t>
            </a:r>
            <a:r>
              <a:rPr lang="ru-RU" sz="1400" b="1" dirty="0" smtClean="0"/>
              <a:t>).</a:t>
            </a:r>
            <a:endParaRPr lang="ru-RU" sz="1400" b="1" dirty="0"/>
          </a:p>
          <a:p>
            <a:pPr marL="400050" indent="-400050" algn="just">
              <a:spcAft>
                <a:spcPts val="600"/>
              </a:spcAft>
              <a:buAutoNum type="romanUcPeriod"/>
            </a:pPr>
            <a:r>
              <a:rPr lang="ru-RU" sz="1400" b="1" dirty="0"/>
              <a:t>Деревообрабатывающие комбинаты, заводы, производства (древесная стружка и опилки, кусковые отходы древесины</a:t>
            </a:r>
            <a:r>
              <a:rPr lang="ru-RU" sz="1400" b="1" dirty="0" smtClean="0"/>
              <a:t>).</a:t>
            </a:r>
            <a:endParaRPr lang="ru-RU" sz="1400" b="1" dirty="0"/>
          </a:p>
          <a:p>
            <a:pPr marL="400050" indent="-400050" algn="just">
              <a:spcAft>
                <a:spcPts val="600"/>
              </a:spcAft>
              <a:buAutoNum type="romanUcPeriod"/>
            </a:pPr>
            <a:r>
              <a:rPr lang="ru-RU" sz="1400" b="1" dirty="0"/>
              <a:t>Кирпичные и керамико-плиточные заводы (отходы глины, керамики, огнеупорного, шамотного кирпича, лом </a:t>
            </a:r>
            <a:r>
              <a:rPr lang="ru-RU" sz="1400" b="1" dirty="0" smtClean="0"/>
              <a:t>кирпича).</a:t>
            </a:r>
            <a:endParaRPr lang="ru-RU" sz="1400" b="1" dirty="0"/>
          </a:p>
          <a:p>
            <a:pPr marL="400050" indent="-400050" algn="just">
              <a:spcAft>
                <a:spcPts val="600"/>
              </a:spcAft>
              <a:buAutoNum type="romanUcPeriod"/>
            </a:pPr>
            <a:r>
              <a:rPr lang="ru-RU" sz="1400" b="1" dirty="0"/>
              <a:t>Предприятия по производству стекла и изделий из него (отходы стекла и изделий из стекла: </a:t>
            </a:r>
            <a:r>
              <a:rPr lang="ru-RU" sz="1400" b="1" dirty="0" err="1"/>
              <a:t>стеклобой</a:t>
            </a:r>
            <a:r>
              <a:rPr lang="ru-RU" sz="1400" b="1" dirty="0"/>
              <a:t>).</a:t>
            </a:r>
          </a:p>
          <a:p>
            <a:pPr marL="400050" indent="-400050" algn="just">
              <a:spcAft>
                <a:spcPts val="600"/>
              </a:spcAft>
              <a:buAutoNum type="romanUcPeriod"/>
            </a:pPr>
            <a:r>
              <a:rPr lang="ru-RU" sz="1400" b="1" dirty="0" err="1"/>
              <a:t>Вторчермет</a:t>
            </a:r>
            <a:r>
              <a:rPr lang="ru-RU" sz="1400" b="1" dirty="0"/>
              <a:t> и </a:t>
            </a:r>
            <a:r>
              <a:rPr lang="ru-RU" sz="1400" b="1" dirty="0" err="1"/>
              <a:t>вторцветмет</a:t>
            </a:r>
            <a:r>
              <a:rPr lang="ru-RU" sz="1400" b="1" dirty="0"/>
              <a:t> (лом черных и цветных металлов).</a:t>
            </a:r>
          </a:p>
          <a:p>
            <a:pPr marL="400050" indent="-400050" algn="just">
              <a:spcAft>
                <a:spcPts val="600"/>
              </a:spcAft>
              <a:buAutoNum type="romanUcPeriod"/>
            </a:pPr>
            <a:r>
              <a:rPr lang="ru-RU" sz="1400" b="1" dirty="0"/>
              <a:t>Нефтеперерабатывающие предприятия (отходы нефтепереработки, отработанные минеральные и синтетические масла).</a:t>
            </a:r>
          </a:p>
          <a:p>
            <a:pPr marL="400050" indent="-400050" algn="just">
              <a:spcAft>
                <a:spcPts val="600"/>
              </a:spcAft>
              <a:buAutoNum type="romanUcPeriod"/>
            </a:pPr>
            <a:r>
              <a:rPr lang="ru-RU" sz="1400" b="1" dirty="0"/>
              <a:t>Предприятия по производству бумаги и картона (макулатура</a:t>
            </a:r>
            <a:r>
              <a:rPr lang="ru-RU" sz="1400" b="1" dirty="0" smtClean="0"/>
              <a:t>).</a:t>
            </a:r>
            <a:endParaRPr lang="ru-RU" sz="1400" b="1" dirty="0"/>
          </a:p>
          <a:p>
            <a:pPr marL="400050" indent="-400050" algn="just">
              <a:spcAft>
                <a:spcPts val="600"/>
              </a:spcAft>
              <a:buAutoNum type="romanUcPeriod"/>
            </a:pPr>
            <a:r>
              <a:rPr lang="ru-RU" sz="1400" b="1" dirty="0"/>
              <a:t>Агрохолдинги и животноводческие комплексы (отходы биологического происхождения, древесные и </a:t>
            </a:r>
            <a:r>
              <a:rPr lang="ru-RU" sz="1400" b="1" dirty="0" smtClean="0"/>
              <a:t>растениеводства).</a:t>
            </a:r>
            <a:endParaRPr lang="ru-RU" sz="1400" dirty="0"/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5" y="4083"/>
            <a:ext cx="1180675" cy="1167182"/>
          </a:xfrm>
          <a:prstGeom prst="rect">
            <a:avLst/>
          </a:prstGeom>
        </p:spPr>
      </p:pic>
      <p:grpSp>
        <p:nvGrpSpPr>
          <p:cNvPr id="65" name="Group 1081"/>
          <p:cNvGrpSpPr/>
          <p:nvPr/>
        </p:nvGrpSpPr>
        <p:grpSpPr>
          <a:xfrm>
            <a:off x="1178859" y="72177"/>
            <a:ext cx="10695461" cy="927131"/>
            <a:chOff x="-12529" y="0"/>
            <a:chExt cx="8902700" cy="814474"/>
          </a:xfrm>
        </p:grpSpPr>
        <p:grpSp>
          <p:nvGrpSpPr>
            <p:cNvPr id="67" name="Group 1083"/>
            <p:cNvGrpSpPr/>
            <p:nvPr/>
          </p:nvGrpSpPr>
          <p:grpSpPr>
            <a:xfrm>
              <a:off x="-12529" y="0"/>
              <a:ext cx="8902700" cy="814474"/>
              <a:chOff x="-12529" y="0"/>
              <a:chExt cx="8902700" cy="814474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grpSp>
            <p:nvGrpSpPr>
              <p:cNvPr id="69" name="Group 1085"/>
              <p:cNvGrpSpPr/>
              <p:nvPr/>
            </p:nvGrpSpPr>
            <p:grpSpPr>
              <a:xfrm>
                <a:off x="0" y="736242"/>
                <a:ext cx="8890171" cy="78232"/>
                <a:chOff x="0" y="736242"/>
                <a:chExt cx="8890171" cy="78232"/>
              </a:xfrm>
              <a:grpFill/>
            </p:grpSpPr>
            <p:sp>
              <p:nvSpPr>
                <p:cNvPr id="71" name="Rectangle 1087"/>
                <p:cNvSpPr/>
                <p:nvPr/>
              </p:nvSpPr>
              <p:spPr>
                <a:xfrm>
                  <a:off x="0" y="736242"/>
                  <a:ext cx="8321040" cy="27432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Rectangle 1088"/>
                <p:cNvSpPr/>
                <p:nvPr/>
              </p:nvSpPr>
              <p:spPr>
                <a:xfrm>
                  <a:off x="203371" y="787042"/>
                  <a:ext cx="8686800" cy="274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7D7D7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0" name="Rectangle 1086"/>
              <p:cNvSpPr/>
              <p:nvPr/>
            </p:nvSpPr>
            <p:spPr>
              <a:xfrm>
                <a:off x="-12529" y="0"/>
                <a:ext cx="177800" cy="736600"/>
              </a:xfrm>
              <a:prstGeom prst="rect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180289" y="16459"/>
              <a:ext cx="8708292" cy="675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Внедрение технологий обработки, утилизации </a:t>
              </a:r>
              <a:r>
                <a:rPr lang="ru-RU" sz="2200" b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 обезвреживания отходов </a:t>
              </a:r>
              <a:r>
                <a:rPr lang="ru-RU" sz="22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на действующих промышленных предприятиях</a:t>
              </a: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2545877" y="2081774"/>
            <a:ext cx="828911" cy="671747"/>
            <a:chOff x="1821977" y="1980170"/>
            <a:chExt cx="828911" cy="671747"/>
          </a:xfrm>
        </p:grpSpPr>
        <p:grpSp>
          <p:nvGrpSpPr>
            <p:cNvPr id="85" name="Group 31"/>
            <p:cNvGrpSpPr/>
            <p:nvPr/>
          </p:nvGrpSpPr>
          <p:grpSpPr>
            <a:xfrm>
              <a:off x="1821979" y="1980170"/>
              <a:ext cx="828909" cy="671747"/>
              <a:chOff x="3513489" y="2808716"/>
              <a:chExt cx="1574066" cy="135374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7" name="Freeform 32"/>
              <p:cNvSpPr/>
              <p:nvPr/>
            </p:nvSpPr>
            <p:spPr>
              <a:xfrm>
                <a:off x="3513489" y="2972705"/>
                <a:ext cx="1574066" cy="1189753"/>
              </a:xfrm>
              <a:custGeom>
                <a:avLst/>
                <a:gdLst>
                  <a:gd name="connsiteX0" fmla="*/ 0 w 1574066"/>
                  <a:gd name="connsiteY0" fmla="*/ 0 h 1081594"/>
                  <a:gd name="connsiteX1" fmla="*/ 3524 w 1574066"/>
                  <a:gd name="connsiteY1" fmla="*/ 0 h 1081594"/>
                  <a:gd name="connsiteX2" fmla="*/ 15990 w 1574066"/>
                  <a:gd name="connsiteY2" fmla="*/ 27075 h 1081594"/>
                  <a:gd name="connsiteX3" fmla="*/ 787033 w 1574066"/>
                  <a:gd name="connsiteY3" fmla="*/ 164662 h 1081594"/>
                  <a:gd name="connsiteX4" fmla="*/ 1558077 w 1574066"/>
                  <a:gd name="connsiteY4" fmla="*/ 27075 h 1081594"/>
                  <a:gd name="connsiteX5" fmla="*/ 1570543 w 1574066"/>
                  <a:gd name="connsiteY5" fmla="*/ 0 h 1081594"/>
                  <a:gd name="connsiteX6" fmla="*/ 1574066 w 1574066"/>
                  <a:gd name="connsiteY6" fmla="*/ 0 h 1081594"/>
                  <a:gd name="connsiteX7" fmla="*/ 1574066 w 1574066"/>
                  <a:gd name="connsiteY7" fmla="*/ 909205 h 1081594"/>
                  <a:gd name="connsiteX8" fmla="*/ 1573417 w 1574066"/>
                  <a:gd name="connsiteY8" fmla="*/ 909205 h 1081594"/>
                  <a:gd name="connsiteX9" fmla="*/ 1573417 w 1574066"/>
                  <a:gd name="connsiteY9" fmla="*/ 944237 h 1081594"/>
                  <a:gd name="connsiteX10" fmla="*/ 787033 w 1574066"/>
                  <a:gd name="connsiteY10" fmla="*/ 1081594 h 1081594"/>
                  <a:gd name="connsiteX11" fmla="*/ 649 w 1574066"/>
                  <a:gd name="connsiteY11" fmla="*/ 944237 h 1081594"/>
                  <a:gd name="connsiteX12" fmla="*/ 649 w 1574066"/>
                  <a:gd name="connsiteY12" fmla="*/ 909205 h 1081594"/>
                  <a:gd name="connsiteX13" fmla="*/ 0 w 1574066"/>
                  <a:gd name="connsiteY13" fmla="*/ 909205 h 108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74066" h="1081594">
                    <a:moveTo>
                      <a:pt x="0" y="0"/>
                    </a:moveTo>
                    <a:lnTo>
                      <a:pt x="3524" y="0"/>
                    </a:lnTo>
                    <a:lnTo>
                      <a:pt x="15990" y="27075"/>
                    </a:lnTo>
                    <a:cubicBezTo>
                      <a:pt x="89378" y="105596"/>
                      <a:pt x="406700" y="164662"/>
                      <a:pt x="787033" y="164662"/>
                    </a:cubicBezTo>
                    <a:cubicBezTo>
                      <a:pt x="1167366" y="164662"/>
                      <a:pt x="1484689" y="105596"/>
                      <a:pt x="1558077" y="27075"/>
                    </a:cubicBezTo>
                    <a:lnTo>
                      <a:pt x="1570543" y="0"/>
                    </a:lnTo>
                    <a:lnTo>
                      <a:pt x="1574066" y="0"/>
                    </a:lnTo>
                    <a:lnTo>
                      <a:pt x="1574066" y="909205"/>
                    </a:lnTo>
                    <a:lnTo>
                      <a:pt x="1573417" y="909205"/>
                    </a:lnTo>
                    <a:lnTo>
                      <a:pt x="1573417" y="944237"/>
                    </a:lnTo>
                    <a:cubicBezTo>
                      <a:pt x="1573417" y="1020125"/>
                      <a:pt x="1221274" y="1081594"/>
                      <a:pt x="787033" y="1081594"/>
                    </a:cubicBezTo>
                    <a:cubicBezTo>
                      <a:pt x="352792" y="1081594"/>
                      <a:pt x="649" y="1020125"/>
                      <a:pt x="649" y="944237"/>
                    </a:cubicBezTo>
                    <a:lnTo>
                      <a:pt x="649" y="909205"/>
                    </a:lnTo>
                    <a:lnTo>
                      <a:pt x="0" y="909205"/>
                    </a:lnTo>
                    <a:close/>
                  </a:path>
                </a:pathLst>
              </a:custGeom>
              <a:gradFill>
                <a:gsLst>
                  <a:gs pos="0">
                    <a:srgbClr val="898C9F"/>
                  </a:gs>
                  <a:gs pos="100000">
                    <a:srgbClr val="5D6073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Oval 33"/>
              <p:cNvSpPr/>
              <p:nvPr/>
            </p:nvSpPr>
            <p:spPr>
              <a:xfrm>
                <a:off x="3513489" y="2808716"/>
                <a:ext cx="1574066" cy="344630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686868"/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1821977" y="2184439"/>
              <a:ext cx="82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3589816" y="2081774"/>
            <a:ext cx="828911" cy="671747"/>
            <a:chOff x="1821977" y="1980170"/>
            <a:chExt cx="828911" cy="671747"/>
          </a:xfrm>
        </p:grpSpPr>
        <p:grpSp>
          <p:nvGrpSpPr>
            <p:cNvPr id="100" name="Group 31"/>
            <p:cNvGrpSpPr/>
            <p:nvPr/>
          </p:nvGrpSpPr>
          <p:grpSpPr>
            <a:xfrm>
              <a:off x="1821979" y="1980170"/>
              <a:ext cx="828909" cy="671747"/>
              <a:chOff x="3513489" y="2808716"/>
              <a:chExt cx="1574066" cy="135374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Freeform 32"/>
              <p:cNvSpPr/>
              <p:nvPr/>
            </p:nvSpPr>
            <p:spPr>
              <a:xfrm>
                <a:off x="3513489" y="2972705"/>
                <a:ext cx="1574066" cy="1189753"/>
              </a:xfrm>
              <a:custGeom>
                <a:avLst/>
                <a:gdLst>
                  <a:gd name="connsiteX0" fmla="*/ 0 w 1574066"/>
                  <a:gd name="connsiteY0" fmla="*/ 0 h 1081594"/>
                  <a:gd name="connsiteX1" fmla="*/ 3524 w 1574066"/>
                  <a:gd name="connsiteY1" fmla="*/ 0 h 1081594"/>
                  <a:gd name="connsiteX2" fmla="*/ 15990 w 1574066"/>
                  <a:gd name="connsiteY2" fmla="*/ 27075 h 1081594"/>
                  <a:gd name="connsiteX3" fmla="*/ 787033 w 1574066"/>
                  <a:gd name="connsiteY3" fmla="*/ 164662 h 1081594"/>
                  <a:gd name="connsiteX4" fmla="*/ 1558077 w 1574066"/>
                  <a:gd name="connsiteY4" fmla="*/ 27075 h 1081594"/>
                  <a:gd name="connsiteX5" fmla="*/ 1570543 w 1574066"/>
                  <a:gd name="connsiteY5" fmla="*/ 0 h 1081594"/>
                  <a:gd name="connsiteX6" fmla="*/ 1574066 w 1574066"/>
                  <a:gd name="connsiteY6" fmla="*/ 0 h 1081594"/>
                  <a:gd name="connsiteX7" fmla="*/ 1574066 w 1574066"/>
                  <a:gd name="connsiteY7" fmla="*/ 909205 h 1081594"/>
                  <a:gd name="connsiteX8" fmla="*/ 1573417 w 1574066"/>
                  <a:gd name="connsiteY8" fmla="*/ 909205 h 1081594"/>
                  <a:gd name="connsiteX9" fmla="*/ 1573417 w 1574066"/>
                  <a:gd name="connsiteY9" fmla="*/ 944237 h 1081594"/>
                  <a:gd name="connsiteX10" fmla="*/ 787033 w 1574066"/>
                  <a:gd name="connsiteY10" fmla="*/ 1081594 h 1081594"/>
                  <a:gd name="connsiteX11" fmla="*/ 649 w 1574066"/>
                  <a:gd name="connsiteY11" fmla="*/ 944237 h 1081594"/>
                  <a:gd name="connsiteX12" fmla="*/ 649 w 1574066"/>
                  <a:gd name="connsiteY12" fmla="*/ 909205 h 1081594"/>
                  <a:gd name="connsiteX13" fmla="*/ 0 w 1574066"/>
                  <a:gd name="connsiteY13" fmla="*/ 909205 h 108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74066" h="1081594">
                    <a:moveTo>
                      <a:pt x="0" y="0"/>
                    </a:moveTo>
                    <a:lnTo>
                      <a:pt x="3524" y="0"/>
                    </a:lnTo>
                    <a:lnTo>
                      <a:pt x="15990" y="27075"/>
                    </a:lnTo>
                    <a:cubicBezTo>
                      <a:pt x="89378" y="105596"/>
                      <a:pt x="406700" y="164662"/>
                      <a:pt x="787033" y="164662"/>
                    </a:cubicBezTo>
                    <a:cubicBezTo>
                      <a:pt x="1167366" y="164662"/>
                      <a:pt x="1484689" y="105596"/>
                      <a:pt x="1558077" y="27075"/>
                    </a:cubicBezTo>
                    <a:lnTo>
                      <a:pt x="1570543" y="0"/>
                    </a:lnTo>
                    <a:lnTo>
                      <a:pt x="1574066" y="0"/>
                    </a:lnTo>
                    <a:lnTo>
                      <a:pt x="1574066" y="909205"/>
                    </a:lnTo>
                    <a:lnTo>
                      <a:pt x="1573417" y="909205"/>
                    </a:lnTo>
                    <a:lnTo>
                      <a:pt x="1573417" y="944237"/>
                    </a:lnTo>
                    <a:cubicBezTo>
                      <a:pt x="1573417" y="1020125"/>
                      <a:pt x="1221274" y="1081594"/>
                      <a:pt x="787033" y="1081594"/>
                    </a:cubicBezTo>
                    <a:cubicBezTo>
                      <a:pt x="352792" y="1081594"/>
                      <a:pt x="649" y="1020125"/>
                      <a:pt x="649" y="944237"/>
                    </a:cubicBezTo>
                    <a:lnTo>
                      <a:pt x="649" y="909205"/>
                    </a:lnTo>
                    <a:lnTo>
                      <a:pt x="0" y="909205"/>
                    </a:lnTo>
                    <a:close/>
                  </a:path>
                </a:pathLst>
              </a:custGeom>
              <a:gradFill>
                <a:gsLst>
                  <a:gs pos="0">
                    <a:srgbClr val="898C9F"/>
                  </a:gs>
                  <a:gs pos="100000">
                    <a:srgbClr val="5D6073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Oval 33"/>
              <p:cNvSpPr/>
              <p:nvPr/>
            </p:nvSpPr>
            <p:spPr>
              <a:xfrm>
                <a:off x="3513489" y="2808716"/>
                <a:ext cx="1574066" cy="344630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686868"/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1821977" y="2184439"/>
              <a:ext cx="82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633754" y="2081774"/>
            <a:ext cx="828911" cy="671747"/>
            <a:chOff x="1821977" y="1980170"/>
            <a:chExt cx="828911" cy="671747"/>
          </a:xfrm>
        </p:grpSpPr>
        <p:grpSp>
          <p:nvGrpSpPr>
            <p:cNvPr id="105" name="Group 31"/>
            <p:cNvGrpSpPr/>
            <p:nvPr/>
          </p:nvGrpSpPr>
          <p:grpSpPr>
            <a:xfrm>
              <a:off x="1821979" y="1980170"/>
              <a:ext cx="828909" cy="671747"/>
              <a:chOff x="3513489" y="2808716"/>
              <a:chExt cx="1574066" cy="135374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Freeform 32"/>
              <p:cNvSpPr/>
              <p:nvPr/>
            </p:nvSpPr>
            <p:spPr>
              <a:xfrm>
                <a:off x="3513489" y="2972705"/>
                <a:ext cx="1574066" cy="1189753"/>
              </a:xfrm>
              <a:custGeom>
                <a:avLst/>
                <a:gdLst>
                  <a:gd name="connsiteX0" fmla="*/ 0 w 1574066"/>
                  <a:gd name="connsiteY0" fmla="*/ 0 h 1081594"/>
                  <a:gd name="connsiteX1" fmla="*/ 3524 w 1574066"/>
                  <a:gd name="connsiteY1" fmla="*/ 0 h 1081594"/>
                  <a:gd name="connsiteX2" fmla="*/ 15990 w 1574066"/>
                  <a:gd name="connsiteY2" fmla="*/ 27075 h 1081594"/>
                  <a:gd name="connsiteX3" fmla="*/ 787033 w 1574066"/>
                  <a:gd name="connsiteY3" fmla="*/ 164662 h 1081594"/>
                  <a:gd name="connsiteX4" fmla="*/ 1558077 w 1574066"/>
                  <a:gd name="connsiteY4" fmla="*/ 27075 h 1081594"/>
                  <a:gd name="connsiteX5" fmla="*/ 1570543 w 1574066"/>
                  <a:gd name="connsiteY5" fmla="*/ 0 h 1081594"/>
                  <a:gd name="connsiteX6" fmla="*/ 1574066 w 1574066"/>
                  <a:gd name="connsiteY6" fmla="*/ 0 h 1081594"/>
                  <a:gd name="connsiteX7" fmla="*/ 1574066 w 1574066"/>
                  <a:gd name="connsiteY7" fmla="*/ 909205 h 1081594"/>
                  <a:gd name="connsiteX8" fmla="*/ 1573417 w 1574066"/>
                  <a:gd name="connsiteY8" fmla="*/ 909205 h 1081594"/>
                  <a:gd name="connsiteX9" fmla="*/ 1573417 w 1574066"/>
                  <a:gd name="connsiteY9" fmla="*/ 944237 h 1081594"/>
                  <a:gd name="connsiteX10" fmla="*/ 787033 w 1574066"/>
                  <a:gd name="connsiteY10" fmla="*/ 1081594 h 1081594"/>
                  <a:gd name="connsiteX11" fmla="*/ 649 w 1574066"/>
                  <a:gd name="connsiteY11" fmla="*/ 944237 h 1081594"/>
                  <a:gd name="connsiteX12" fmla="*/ 649 w 1574066"/>
                  <a:gd name="connsiteY12" fmla="*/ 909205 h 1081594"/>
                  <a:gd name="connsiteX13" fmla="*/ 0 w 1574066"/>
                  <a:gd name="connsiteY13" fmla="*/ 909205 h 108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74066" h="1081594">
                    <a:moveTo>
                      <a:pt x="0" y="0"/>
                    </a:moveTo>
                    <a:lnTo>
                      <a:pt x="3524" y="0"/>
                    </a:lnTo>
                    <a:lnTo>
                      <a:pt x="15990" y="27075"/>
                    </a:lnTo>
                    <a:cubicBezTo>
                      <a:pt x="89378" y="105596"/>
                      <a:pt x="406700" y="164662"/>
                      <a:pt x="787033" y="164662"/>
                    </a:cubicBezTo>
                    <a:cubicBezTo>
                      <a:pt x="1167366" y="164662"/>
                      <a:pt x="1484689" y="105596"/>
                      <a:pt x="1558077" y="27075"/>
                    </a:cubicBezTo>
                    <a:lnTo>
                      <a:pt x="1570543" y="0"/>
                    </a:lnTo>
                    <a:lnTo>
                      <a:pt x="1574066" y="0"/>
                    </a:lnTo>
                    <a:lnTo>
                      <a:pt x="1574066" y="909205"/>
                    </a:lnTo>
                    <a:lnTo>
                      <a:pt x="1573417" y="909205"/>
                    </a:lnTo>
                    <a:lnTo>
                      <a:pt x="1573417" y="944237"/>
                    </a:lnTo>
                    <a:cubicBezTo>
                      <a:pt x="1573417" y="1020125"/>
                      <a:pt x="1221274" y="1081594"/>
                      <a:pt x="787033" y="1081594"/>
                    </a:cubicBezTo>
                    <a:cubicBezTo>
                      <a:pt x="352792" y="1081594"/>
                      <a:pt x="649" y="1020125"/>
                      <a:pt x="649" y="944237"/>
                    </a:cubicBezTo>
                    <a:lnTo>
                      <a:pt x="649" y="909205"/>
                    </a:lnTo>
                    <a:lnTo>
                      <a:pt x="0" y="909205"/>
                    </a:lnTo>
                    <a:close/>
                  </a:path>
                </a:pathLst>
              </a:custGeom>
              <a:gradFill>
                <a:gsLst>
                  <a:gs pos="0">
                    <a:srgbClr val="898C9F"/>
                  </a:gs>
                  <a:gs pos="100000">
                    <a:srgbClr val="5D6073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Oval 33"/>
              <p:cNvSpPr/>
              <p:nvPr/>
            </p:nvSpPr>
            <p:spPr>
              <a:xfrm>
                <a:off x="3513489" y="2808716"/>
                <a:ext cx="1574066" cy="344630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686868"/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1821977" y="2184439"/>
              <a:ext cx="82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5677691" y="2081774"/>
            <a:ext cx="828911" cy="671747"/>
            <a:chOff x="1821977" y="1980170"/>
            <a:chExt cx="828911" cy="671747"/>
          </a:xfrm>
        </p:grpSpPr>
        <p:grpSp>
          <p:nvGrpSpPr>
            <p:cNvPr id="110" name="Group 31"/>
            <p:cNvGrpSpPr/>
            <p:nvPr/>
          </p:nvGrpSpPr>
          <p:grpSpPr>
            <a:xfrm>
              <a:off x="1821979" y="1980170"/>
              <a:ext cx="828909" cy="671747"/>
              <a:chOff x="3513489" y="2808716"/>
              <a:chExt cx="1574066" cy="135374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Freeform 32"/>
              <p:cNvSpPr/>
              <p:nvPr/>
            </p:nvSpPr>
            <p:spPr>
              <a:xfrm>
                <a:off x="3513489" y="2972705"/>
                <a:ext cx="1574066" cy="1189753"/>
              </a:xfrm>
              <a:custGeom>
                <a:avLst/>
                <a:gdLst>
                  <a:gd name="connsiteX0" fmla="*/ 0 w 1574066"/>
                  <a:gd name="connsiteY0" fmla="*/ 0 h 1081594"/>
                  <a:gd name="connsiteX1" fmla="*/ 3524 w 1574066"/>
                  <a:gd name="connsiteY1" fmla="*/ 0 h 1081594"/>
                  <a:gd name="connsiteX2" fmla="*/ 15990 w 1574066"/>
                  <a:gd name="connsiteY2" fmla="*/ 27075 h 1081594"/>
                  <a:gd name="connsiteX3" fmla="*/ 787033 w 1574066"/>
                  <a:gd name="connsiteY3" fmla="*/ 164662 h 1081594"/>
                  <a:gd name="connsiteX4" fmla="*/ 1558077 w 1574066"/>
                  <a:gd name="connsiteY4" fmla="*/ 27075 h 1081594"/>
                  <a:gd name="connsiteX5" fmla="*/ 1570543 w 1574066"/>
                  <a:gd name="connsiteY5" fmla="*/ 0 h 1081594"/>
                  <a:gd name="connsiteX6" fmla="*/ 1574066 w 1574066"/>
                  <a:gd name="connsiteY6" fmla="*/ 0 h 1081594"/>
                  <a:gd name="connsiteX7" fmla="*/ 1574066 w 1574066"/>
                  <a:gd name="connsiteY7" fmla="*/ 909205 h 1081594"/>
                  <a:gd name="connsiteX8" fmla="*/ 1573417 w 1574066"/>
                  <a:gd name="connsiteY8" fmla="*/ 909205 h 1081594"/>
                  <a:gd name="connsiteX9" fmla="*/ 1573417 w 1574066"/>
                  <a:gd name="connsiteY9" fmla="*/ 944237 h 1081594"/>
                  <a:gd name="connsiteX10" fmla="*/ 787033 w 1574066"/>
                  <a:gd name="connsiteY10" fmla="*/ 1081594 h 1081594"/>
                  <a:gd name="connsiteX11" fmla="*/ 649 w 1574066"/>
                  <a:gd name="connsiteY11" fmla="*/ 944237 h 1081594"/>
                  <a:gd name="connsiteX12" fmla="*/ 649 w 1574066"/>
                  <a:gd name="connsiteY12" fmla="*/ 909205 h 1081594"/>
                  <a:gd name="connsiteX13" fmla="*/ 0 w 1574066"/>
                  <a:gd name="connsiteY13" fmla="*/ 909205 h 108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74066" h="1081594">
                    <a:moveTo>
                      <a:pt x="0" y="0"/>
                    </a:moveTo>
                    <a:lnTo>
                      <a:pt x="3524" y="0"/>
                    </a:lnTo>
                    <a:lnTo>
                      <a:pt x="15990" y="27075"/>
                    </a:lnTo>
                    <a:cubicBezTo>
                      <a:pt x="89378" y="105596"/>
                      <a:pt x="406700" y="164662"/>
                      <a:pt x="787033" y="164662"/>
                    </a:cubicBezTo>
                    <a:cubicBezTo>
                      <a:pt x="1167366" y="164662"/>
                      <a:pt x="1484689" y="105596"/>
                      <a:pt x="1558077" y="27075"/>
                    </a:cubicBezTo>
                    <a:lnTo>
                      <a:pt x="1570543" y="0"/>
                    </a:lnTo>
                    <a:lnTo>
                      <a:pt x="1574066" y="0"/>
                    </a:lnTo>
                    <a:lnTo>
                      <a:pt x="1574066" y="909205"/>
                    </a:lnTo>
                    <a:lnTo>
                      <a:pt x="1573417" y="909205"/>
                    </a:lnTo>
                    <a:lnTo>
                      <a:pt x="1573417" y="944237"/>
                    </a:lnTo>
                    <a:cubicBezTo>
                      <a:pt x="1573417" y="1020125"/>
                      <a:pt x="1221274" y="1081594"/>
                      <a:pt x="787033" y="1081594"/>
                    </a:cubicBezTo>
                    <a:cubicBezTo>
                      <a:pt x="352792" y="1081594"/>
                      <a:pt x="649" y="1020125"/>
                      <a:pt x="649" y="944237"/>
                    </a:cubicBezTo>
                    <a:lnTo>
                      <a:pt x="649" y="909205"/>
                    </a:lnTo>
                    <a:lnTo>
                      <a:pt x="0" y="909205"/>
                    </a:lnTo>
                    <a:close/>
                  </a:path>
                </a:pathLst>
              </a:custGeom>
              <a:gradFill>
                <a:gsLst>
                  <a:gs pos="0">
                    <a:srgbClr val="898C9F"/>
                  </a:gs>
                  <a:gs pos="100000">
                    <a:srgbClr val="5D6073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Oval 33"/>
              <p:cNvSpPr/>
              <p:nvPr/>
            </p:nvSpPr>
            <p:spPr>
              <a:xfrm>
                <a:off x="3513489" y="2808716"/>
                <a:ext cx="1574066" cy="344630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686868"/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1821977" y="2184439"/>
              <a:ext cx="82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6721627" y="2081774"/>
            <a:ext cx="828911" cy="671747"/>
            <a:chOff x="1821977" y="1980170"/>
            <a:chExt cx="828911" cy="671747"/>
          </a:xfrm>
        </p:grpSpPr>
        <p:grpSp>
          <p:nvGrpSpPr>
            <p:cNvPr id="115" name="Group 31"/>
            <p:cNvGrpSpPr/>
            <p:nvPr/>
          </p:nvGrpSpPr>
          <p:grpSpPr>
            <a:xfrm>
              <a:off x="1821979" y="1980170"/>
              <a:ext cx="828909" cy="671747"/>
              <a:chOff x="3513489" y="2808716"/>
              <a:chExt cx="1574066" cy="135374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7" name="Freeform 32"/>
              <p:cNvSpPr/>
              <p:nvPr/>
            </p:nvSpPr>
            <p:spPr>
              <a:xfrm>
                <a:off x="3513489" y="2972705"/>
                <a:ext cx="1574066" cy="1189753"/>
              </a:xfrm>
              <a:custGeom>
                <a:avLst/>
                <a:gdLst>
                  <a:gd name="connsiteX0" fmla="*/ 0 w 1574066"/>
                  <a:gd name="connsiteY0" fmla="*/ 0 h 1081594"/>
                  <a:gd name="connsiteX1" fmla="*/ 3524 w 1574066"/>
                  <a:gd name="connsiteY1" fmla="*/ 0 h 1081594"/>
                  <a:gd name="connsiteX2" fmla="*/ 15990 w 1574066"/>
                  <a:gd name="connsiteY2" fmla="*/ 27075 h 1081594"/>
                  <a:gd name="connsiteX3" fmla="*/ 787033 w 1574066"/>
                  <a:gd name="connsiteY3" fmla="*/ 164662 h 1081594"/>
                  <a:gd name="connsiteX4" fmla="*/ 1558077 w 1574066"/>
                  <a:gd name="connsiteY4" fmla="*/ 27075 h 1081594"/>
                  <a:gd name="connsiteX5" fmla="*/ 1570543 w 1574066"/>
                  <a:gd name="connsiteY5" fmla="*/ 0 h 1081594"/>
                  <a:gd name="connsiteX6" fmla="*/ 1574066 w 1574066"/>
                  <a:gd name="connsiteY6" fmla="*/ 0 h 1081594"/>
                  <a:gd name="connsiteX7" fmla="*/ 1574066 w 1574066"/>
                  <a:gd name="connsiteY7" fmla="*/ 909205 h 1081594"/>
                  <a:gd name="connsiteX8" fmla="*/ 1573417 w 1574066"/>
                  <a:gd name="connsiteY8" fmla="*/ 909205 h 1081594"/>
                  <a:gd name="connsiteX9" fmla="*/ 1573417 w 1574066"/>
                  <a:gd name="connsiteY9" fmla="*/ 944237 h 1081594"/>
                  <a:gd name="connsiteX10" fmla="*/ 787033 w 1574066"/>
                  <a:gd name="connsiteY10" fmla="*/ 1081594 h 1081594"/>
                  <a:gd name="connsiteX11" fmla="*/ 649 w 1574066"/>
                  <a:gd name="connsiteY11" fmla="*/ 944237 h 1081594"/>
                  <a:gd name="connsiteX12" fmla="*/ 649 w 1574066"/>
                  <a:gd name="connsiteY12" fmla="*/ 909205 h 1081594"/>
                  <a:gd name="connsiteX13" fmla="*/ 0 w 1574066"/>
                  <a:gd name="connsiteY13" fmla="*/ 909205 h 108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74066" h="1081594">
                    <a:moveTo>
                      <a:pt x="0" y="0"/>
                    </a:moveTo>
                    <a:lnTo>
                      <a:pt x="3524" y="0"/>
                    </a:lnTo>
                    <a:lnTo>
                      <a:pt x="15990" y="27075"/>
                    </a:lnTo>
                    <a:cubicBezTo>
                      <a:pt x="89378" y="105596"/>
                      <a:pt x="406700" y="164662"/>
                      <a:pt x="787033" y="164662"/>
                    </a:cubicBezTo>
                    <a:cubicBezTo>
                      <a:pt x="1167366" y="164662"/>
                      <a:pt x="1484689" y="105596"/>
                      <a:pt x="1558077" y="27075"/>
                    </a:cubicBezTo>
                    <a:lnTo>
                      <a:pt x="1570543" y="0"/>
                    </a:lnTo>
                    <a:lnTo>
                      <a:pt x="1574066" y="0"/>
                    </a:lnTo>
                    <a:lnTo>
                      <a:pt x="1574066" y="909205"/>
                    </a:lnTo>
                    <a:lnTo>
                      <a:pt x="1573417" y="909205"/>
                    </a:lnTo>
                    <a:lnTo>
                      <a:pt x="1573417" y="944237"/>
                    </a:lnTo>
                    <a:cubicBezTo>
                      <a:pt x="1573417" y="1020125"/>
                      <a:pt x="1221274" y="1081594"/>
                      <a:pt x="787033" y="1081594"/>
                    </a:cubicBezTo>
                    <a:cubicBezTo>
                      <a:pt x="352792" y="1081594"/>
                      <a:pt x="649" y="1020125"/>
                      <a:pt x="649" y="944237"/>
                    </a:cubicBezTo>
                    <a:lnTo>
                      <a:pt x="649" y="909205"/>
                    </a:lnTo>
                    <a:lnTo>
                      <a:pt x="0" y="909205"/>
                    </a:lnTo>
                    <a:close/>
                  </a:path>
                </a:pathLst>
              </a:custGeom>
              <a:gradFill>
                <a:gsLst>
                  <a:gs pos="0">
                    <a:srgbClr val="898C9F"/>
                  </a:gs>
                  <a:gs pos="100000">
                    <a:srgbClr val="5D6073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Oval 33"/>
              <p:cNvSpPr/>
              <p:nvPr/>
            </p:nvSpPr>
            <p:spPr>
              <a:xfrm>
                <a:off x="3513489" y="2808716"/>
                <a:ext cx="1574066" cy="344630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686868"/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1821977" y="2184439"/>
              <a:ext cx="82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7765562" y="2081774"/>
            <a:ext cx="828911" cy="671747"/>
            <a:chOff x="1821977" y="1980170"/>
            <a:chExt cx="828911" cy="671747"/>
          </a:xfrm>
        </p:grpSpPr>
        <p:grpSp>
          <p:nvGrpSpPr>
            <p:cNvPr id="120" name="Group 31"/>
            <p:cNvGrpSpPr/>
            <p:nvPr/>
          </p:nvGrpSpPr>
          <p:grpSpPr>
            <a:xfrm>
              <a:off x="1821979" y="1980170"/>
              <a:ext cx="828909" cy="671747"/>
              <a:chOff x="3513489" y="2808716"/>
              <a:chExt cx="1574066" cy="135374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2" name="Freeform 32"/>
              <p:cNvSpPr/>
              <p:nvPr/>
            </p:nvSpPr>
            <p:spPr>
              <a:xfrm>
                <a:off x="3513489" y="2972705"/>
                <a:ext cx="1574066" cy="1189753"/>
              </a:xfrm>
              <a:custGeom>
                <a:avLst/>
                <a:gdLst>
                  <a:gd name="connsiteX0" fmla="*/ 0 w 1574066"/>
                  <a:gd name="connsiteY0" fmla="*/ 0 h 1081594"/>
                  <a:gd name="connsiteX1" fmla="*/ 3524 w 1574066"/>
                  <a:gd name="connsiteY1" fmla="*/ 0 h 1081594"/>
                  <a:gd name="connsiteX2" fmla="*/ 15990 w 1574066"/>
                  <a:gd name="connsiteY2" fmla="*/ 27075 h 1081594"/>
                  <a:gd name="connsiteX3" fmla="*/ 787033 w 1574066"/>
                  <a:gd name="connsiteY3" fmla="*/ 164662 h 1081594"/>
                  <a:gd name="connsiteX4" fmla="*/ 1558077 w 1574066"/>
                  <a:gd name="connsiteY4" fmla="*/ 27075 h 1081594"/>
                  <a:gd name="connsiteX5" fmla="*/ 1570543 w 1574066"/>
                  <a:gd name="connsiteY5" fmla="*/ 0 h 1081594"/>
                  <a:gd name="connsiteX6" fmla="*/ 1574066 w 1574066"/>
                  <a:gd name="connsiteY6" fmla="*/ 0 h 1081594"/>
                  <a:gd name="connsiteX7" fmla="*/ 1574066 w 1574066"/>
                  <a:gd name="connsiteY7" fmla="*/ 909205 h 1081594"/>
                  <a:gd name="connsiteX8" fmla="*/ 1573417 w 1574066"/>
                  <a:gd name="connsiteY8" fmla="*/ 909205 h 1081594"/>
                  <a:gd name="connsiteX9" fmla="*/ 1573417 w 1574066"/>
                  <a:gd name="connsiteY9" fmla="*/ 944237 h 1081594"/>
                  <a:gd name="connsiteX10" fmla="*/ 787033 w 1574066"/>
                  <a:gd name="connsiteY10" fmla="*/ 1081594 h 1081594"/>
                  <a:gd name="connsiteX11" fmla="*/ 649 w 1574066"/>
                  <a:gd name="connsiteY11" fmla="*/ 944237 h 1081594"/>
                  <a:gd name="connsiteX12" fmla="*/ 649 w 1574066"/>
                  <a:gd name="connsiteY12" fmla="*/ 909205 h 1081594"/>
                  <a:gd name="connsiteX13" fmla="*/ 0 w 1574066"/>
                  <a:gd name="connsiteY13" fmla="*/ 909205 h 108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74066" h="1081594">
                    <a:moveTo>
                      <a:pt x="0" y="0"/>
                    </a:moveTo>
                    <a:lnTo>
                      <a:pt x="3524" y="0"/>
                    </a:lnTo>
                    <a:lnTo>
                      <a:pt x="15990" y="27075"/>
                    </a:lnTo>
                    <a:cubicBezTo>
                      <a:pt x="89378" y="105596"/>
                      <a:pt x="406700" y="164662"/>
                      <a:pt x="787033" y="164662"/>
                    </a:cubicBezTo>
                    <a:cubicBezTo>
                      <a:pt x="1167366" y="164662"/>
                      <a:pt x="1484689" y="105596"/>
                      <a:pt x="1558077" y="27075"/>
                    </a:cubicBezTo>
                    <a:lnTo>
                      <a:pt x="1570543" y="0"/>
                    </a:lnTo>
                    <a:lnTo>
                      <a:pt x="1574066" y="0"/>
                    </a:lnTo>
                    <a:lnTo>
                      <a:pt x="1574066" y="909205"/>
                    </a:lnTo>
                    <a:lnTo>
                      <a:pt x="1573417" y="909205"/>
                    </a:lnTo>
                    <a:lnTo>
                      <a:pt x="1573417" y="944237"/>
                    </a:lnTo>
                    <a:cubicBezTo>
                      <a:pt x="1573417" y="1020125"/>
                      <a:pt x="1221274" y="1081594"/>
                      <a:pt x="787033" y="1081594"/>
                    </a:cubicBezTo>
                    <a:cubicBezTo>
                      <a:pt x="352792" y="1081594"/>
                      <a:pt x="649" y="1020125"/>
                      <a:pt x="649" y="944237"/>
                    </a:cubicBezTo>
                    <a:lnTo>
                      <a:pt x="649" y="909205"/>
                    </a:lnTo>
                    <a:lnTo>
                      <a:pt x="0" y="909205"/>
                    </a:lnTo>
                    <a:close/>
                  </a:path>
                </a:pathLst>
              </a:custGeom>
              <a:gradFill>
                <a:gsLst>
                  <a:gs pos="0">
                    <a:srgbClr val="898C9F"/>
                  </a:gs>
                  <a:gs pos="100000">
                    <a:srgbClr val="5D6073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Oval 33"/>
              <p:cNvSpPr/>
              <p:nvPr/>
            </p:nvSpPr>
            <p:spPr>
              <a:xfrm>
                <a:off x="3513489" y="2808716"/>
                <a:ext cx="1574066" cy="344630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686868"/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1821977" y="2184439"/>
              <a:ext cx="82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VII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8809496" y="2081774"/>
            <a:ext cx="828911" cy="671747"/>
            <a:chOff x="1821977" y="1980170"/>
            <a:chExt cx="828911" cy="671747"/>
          </a:xfrm>
        </p:grpSpPr>
        <p:grpSp>
          <p:nvGrpSpPr>
            <p:cNvPr id="125" name="Group 31"/>
            <p:cNvGrpSpPr/>
            <p:nvPr/>
          </p:nvGrpSpPr>
          <p:grpSpPr>
            <a:xfrm>
              <a:off x="1821979" y="1980170"/>
              <a:ext cx="828909" cy="671747"/>
              <a:chOff x="3513489" y="2808716"/>
              <a:chExt cx="1574066" cy="135374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7" name="Freeform 32"/>
              <p:cNvSpPr/>
              <p:nvPr/>
            </p:nvSpPr>
            <p:spPr>
              <a:xfrm>
                <a:off x="3513489" y="2972705"/>
                <a:ext cx="1574066" cy="1189753"/>
              </a:xfrm>
              <a:custGeom>
                <a:avLst/>
                <a:gdLst>
                  <a:gd name="connsiteX0" fmla="*/ 0 w 1574066"/>
                  <a:gd name="connsiteY0" fmla="*/ 0 h 1081594"/>
                  <a:gd name="connsiteX1" fmla="*/ 3524 w 1574066"/>
                  <a:gd name="connsiteY1" fmla="*/ 0 h 1081594"/>
                  <a:gd name="connsiteX2" fmla="*/ 15990 w 1574066"/>
                  <a:gd name="connsiteY2" fmla="*/ 27075 h 1081594"/>
                  <a:gd name="connsiteX3" fmla="*/ 787033 w 1574066"/>
                  <a:gd name="connsiteY3" fmla="*/ 164662 h 1081594"/>
                  <a:gd name="connsiteX4" fmla="*/ 1558077 w 1574066"/>
                  <a:gd name="connsiteY4" fmla="*/ 27075 h 1081594"/>
                  <a:gd name="connsiteX5" fmla="*/ 1570543 w 1574066"/>
                  <a:gd name="connsiteY5" fmla="*/ 0 h 1081594"/>
                  <a:gd name="connsiteX6" fmla="*/ 1574066 w 1574066"/>
                  <a:gd name="connsiteY6" fmla="*/ 0 h 1081594"/>
                  <a:gd name="connsiteX7" fmla="*/ 1574066 w 1574066"/>
                  <a:gd name="connsiteY7" fmla="*/ 909205 h 1081594"/>
                  <a:gd name="connsiteX8" fmla="*/ 1573417 w 1574066"/>
                  <a:gd name="connsiteY8" fmla="*/ 909205 h 1081594"/>
                  <a:gd name="connsiteX9" fmla="*/ 1573417 w 1574066"/>
                  <a:gd name="connsiteY9" fmla="*/ 944237 h 1081594"/>
                  <a:gd name="connsiteX10" fmla="*/ 787033 w 1574066"/>
                  <a:gd name="connsiteY10" fmla="*/ 1081594 h 1081594"/>
                  <a:gd name="connsiteX11" fmla="*/ 649 w 1574066"/>
                  <a:gd name="connsiteY11" fmla="*/ 944237 h 1081594"/>
                  <a:gd name="connsiteX12" fmla="*/ 649 w 1574066"/>
                  <a:gd name="connsiteY12" fmla="*/ 909205 h 1081594"/>
                  <a:gd name="connsiteX13" fmla="*/ 0 w 1574066"/>
                  <a:gd name="connsiteY13" fmla="*/ 909205 h 108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74066" h="1081594">
                    <a:moveTo>
                      <a:pt x="0" y="0"/>
                    </a:moveTo>
                    <a:lnTo>
                      <a:pt x="3524" y="0"/>
                    </a:lnTo>
                    <a:lnTo>
                      <a:pt x="15990" y="27075"/>
                    </a:lnTo>
                    <a:cubicBezTo>
                      <a:pt x="89378" y="105596"/>
                      <a:pt x="406700" y="164662"/>
                      <a:pt x="787033" y="164662"/>
                    </a:cubicBezTo>
                    <a:cubicBezTo>
                      <a:pt x="1167366" y="164662"/>
                      <a:pt x="1484689" y="105596"/>
                      <a:pt x="1558077" y="27075"/>
                    </a:cubicBezTo>
                    <a:lnTo>
                      <a:pt x="1570543" y="0"/>
                    </a:lnTo>
                    <a:lnTo>
                      <a:pt x="1574066" y="0"/>
                    </a:lnTo>
                    <a:lnTo>
                      <a:pt x="1574066" y="909205"/>
                    </a:lnTo>
                    <a:lnTo>
                      <a:pt x="1573417" y="909205"/>
                    </a:lnTo>
                    <a:lnTo>
                      <a:pt x="1573417" y="944237"/>
                    </a:lnTo>
                    <a:cubicBezTo>
                      <a:pt x="1573417" y="1020125"/>
                      <a:pt x="1221274" y="1081594"/>
                      <a:pt x="787033" y="1081594"/>
                    </a:cubicBezTo>
                    <a:cubicBezTo>
                      <a:pt x="352792" y="1081594"/>
                      <a:pt x="649" y="1020125"/>
                      <a:pt x="649" y="944237"/>
                    </a:cubicBezTo>
                    <a:lnTo>
                      <a:pt x="649" y="909205"/>
                    </a:lnTo>
                    <a:lnTo>
                      <a:pt x="0" y="909205"/>
                    </a:lnTo>
                    <a:close/>
                  </a:path>
                </a:pathLst>
              </a:custGeom>
              <a:gradFill>
                <a:gsLst>
                  <a:gs pos="0">
                    <a:srgbClr val="898C9F"/>
                  </a:gs>
                  <a:gs pos="100000">
                    <a:srgbClr val="5D6073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Oval 33"/>
              <p:cNvSpPr/>
              <p:nvPr/>
            </p:nvSpPr>
            <p:spPr>
              <a:xfrm>
                <a:off x="3513489" y="2808716"/>
                <a:ext cx="1574066" cy="344630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686868"/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1821977" y="2184439"/>
              <a:ext cx="82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VIII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9853429" y="2081774"/>
            <a:ext cx="828911" cy="671747"/>
            <a:chOff x="1821977" y="1980170"/>
            <a:chExt cx="828911" cy="671747"/>
          </a:xfrm>
        </p:grpSpPr>
        <p:grpSp>
          <p:nvGrpSpPr>
            <p:cNvPr id="130" name="Group 31"/>
            <p:cNvGrpSpPr/>
            <p:nvPr/>
          </p:nvGrpSpPr>
          <p:grpSpPr>
            <a:xfrm>
              <a:off x="1821979" y="1980170"/>
              <a:ext cx="828909" cy="671747"/>
              <a:chOff x="3513489" y="2808716"/>
              <a:chExt cx="1574066" cy="135374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2" name="Freeform 32"/>
              <p:cNvSpPr/>
              <p:nvPr/>
            </p:nvSpPr>
            <p:spPr>
              <a:xfrm>
                <a:off x="3513489" y="2972705"/>
                <a:ext cx="1574066" cy="1189753"/>
              </a:xfrm>
              <a:custGeom>
                <a:avLst/>
                <a:gdLst>
                  <a:gd name="connsiteX0" fmla="*/ 0 w 1574066"/>
                  <a:gd name="connsiteY0" fmla="*/ 0 h 1081594"/>
                  <a:gd name="connsiteX1" fmla="*/ 3524 w 1574066"/>
                  <a:gd name="connsiteY1" fmla="*/ 0 h 1081594"/>
                  <a:gd name="connsiteX2" fmla="*/ 15990 w 1574066"/>
                  <a:gd name="connsiteY2" fmla="*/ 27075 h 1081594"/>
                  <a:gd name="connsiteX3" fmla="*/ 787033 w 1574066"/>
                  <a:gd name="connsiteY3" fmla="*/ 164662 h 1081594"/>
                  <a:gd name="connsiteX4" fmla="*/ 1558077 w 1574066"/>
                  <a:gd name="connsiteY4" fmla="*/ 27075 h 1081594"/>
                  <a:gd name="connsiteX5" fmla="*/ 1570543 w 1574066"/>
                  <a:gd name="connsiteY5" fmla="*/ 0 h 1081594"/>
                  <a:gd name="connsiteX6" fmla="*/ 1574066 w 1574066"/>
                  <a:gd name="connsiteY6" fmla="*/ 0 h 1081594"/>
                  <a:gd name="connsiteX7" fmla="*/ 1574066 w 1574066"/>
                  <a:gd name="connsiteY7" fmla="*/ 909205 h 1081594"/>
                  <a:gd name="connsiteX8" fmla="*/ 1573417 w 1574066"/>
                  <a:gd name="connsiteY8" fmla="*/ 909205 h 1081594"/>
                  <a:gd name="connsiteX9" fmla="*/ 1573417 w 1574066"/>
                  <a:gd name="connsiteY9" fmla="*/ 944237 h 1081594"/>
                  <a:gd name="connsiteX10" fmla="*/ 787033 w 1574066"/>
                  <a:gd name="connsiteY10" fmla="*/ 1081594 h 1081594"/>
                  <a:gd name="connsiteX11" fmla="*/ 649 w 1574066"/>
                  <a:gd name="connsiteY11" fmla="*/ 944237 h 1081594"/>
                  <a:gd name="connsiteX12" fmla="*/ 649 w 1574066"/>
                  <a:gd name="connsiteY12" fmla="*/ 909205 h 1081594"/>
                  <a:gd name="connsiteX13" fmla="*/ 0 w 1574066"/>
                  <a:gd name="connsiteY13" fmla="*/ 909205 h 108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74066" h="1081594">
                    <a:moveTo>
                      <a:pt x="0" y="0"/>
                    </a:moveTo>
                    <a:lnTo>
                      <a:pt x="3524" y="0"/>
                    </a:lnTo>
                    <a:lnTo>
                      <a:pt x="15990" y="27075"/>
                    </a:lnTo>
                    <a:cubicBezTo>
                      <a:pt x="89378" y="105596"/>
                      <a:pt x="406700" y="164662"/>
                      <a:pt x="787033" y="164662"/>
                    </a:cubicBezTo>
                    <a:cubicBezTo>
                      <a:pt x="1167366" y="164662"/>
                      <a:pt x="1484689" y="105596"/>
                      <a:pt x="1558077" y="27075"/>
                    </a:cubicBezTo>
                    <a:lnTo>
                      <a:pt x="1570543" y="0"/>
                    </a:lnTo>
                    <a:lnTo>
                      <a:pt x="1574066" y="0"/>
                    </a:lnTo>
                    <a:lnTo>
                      <a:pt x="1574066" y="909205"/>
                    </a:lnTo>
                    <a:lnTo>
                      <a:pt x="1573417" y="909205"/>
                    </a:lnTo>
                    <a:lnTo>
                      <a:pt x="1573417" y="944237"/>
                    </a:lnTo>
                    <a:cubicBezTo>
                      <a:pt x="1573417" y="1020125"/>
                      <a:pt x="1221274" y="1081594"/>
                      <a:pt x="787033" y="1081594"/>
                    </a:cubicBezTo>
                    <a:cubicBezTo>
                      <a:pt x="352792" y="1081594"/>
                      <a:pt x="649" y="1020125"/>
                      <a:pt x="649" y="944237"/>
                    </a:cubicBezTo>
                    <a:lnTo>
                      <a:pt x="649" y="909205"/>
                    </a:lnTo>
                    <a:lnTo>
                      <a:pt x="0" y="909205"/>
                    </a:lnTo>
                    <a:close/>
                  </a:path>
                </a:pathLst>
              </a:custGeom>
              <a:gradFill>
                <a:gsLst>
                  <a:gs pos="0">
                    <a:srgbClr val="898C9F"/>
                  </a:gs>
                  <a:gs pos="100000">
                    <a:srgbClr val="5D6073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Oval 33"/>
              <p:cNvSpPr/>
              <p:nvPr/>
            </p:nvSpPr>
            <p:spPr>
              <a:xfrm>
                <a:off x="3513489" y="2808716"/>
                <a:ext cx="1574066" cy="344630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686868"/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1" name="TextBox 130"/>
            <p:cNvSpPr txBox="1"/>
            <p:nvPr/>
          </p:nvSpPr>
          <p:spPr>
            <a:xfrm>
              <a:off x="1821977" y="2184439"/>
              <a:ext cx="82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IX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6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ятиугольник 51"/>
          <p:cNvSpPr/>
          <p:nvPr/>
        </p:nvSpPr>
        <p:spPr>
          <a:xfrm>
            <a:off x="3118369" y="6292522"/>
            <a:ext cx="8672882" cy="492443"/>
          </a:xfrm>
          <a:prstGeom prst="homePlate">
            <a:avLst>
              <a:gd name="adj" fmla="val 95122"/>
            </a:avLst>
          </a:prstGeom>
          <a:gradFill>
            <a:gsLst>
              <a:gs pos="0">
                <a:srgbClr val="C1AFB3"/>
              </a:gs>
              <a:gs pos="100000">
                <a:srgbClr val="9E8289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ятиугольник 50"/>
          <p:cNvSpPr/>
          <p:nvPr/>
        </p:nvSpPr>
        <p:spPr>
          <a:xfrm>
            <a:off x="3118372" y="5721207"/>
            <a:ext cx="8658760" cy="492208"/>
          </a:xfrm>
          <a:prstGeom prst="homePlate">
            <a:avLst>
              <a:gd name="adj" fmla="val 98934"/>
            </a:avLst>
          </a:prstGeom>
          <a:gradFill>
            <a:gsLst>
              <a:gs pos="0">
                <a:srgbClr val="AF979D"/>
              </a:gs>
              <a:gs pos="100000">
                <a:srgbClr val="886A7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ятиугольник 49"/>
          <p:cNvSpPr/>
          <p:nvPr/>
        </p:nvSpPr>
        <p:spPr>
          <a:xfrm>
            <a:off x="3118369" y="4319906"/>
            <a:ext cx="8672882" cy="1299697"/>
          </a:xfrm>
          <a:prstGeom prst="homePlate">
            <a:avLst>
              <a:gd name="adj" fmla="val 36111"/>
            </a:avLst>
          </a:prstGeom>
          <a:gradFill>
            <a:gsLst>
              <a:gs pos="0">
                <a:srgbClr val="9DADA4"/>
              </a:gs>
              <a:gs pos="100000">
                <a:srgbClr val="7D9386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ятиугольник 48"/>
          <p:cNvSpPr/>
          <p:nvPr/>
        </p:nvSpPr>
        <p:spPr>
          <a:xfrm>
            <a:off x="3118369" y="2539795"/>
            <a:ext cx="8672884" cy="1688556"/>
          </a:xfrm>
          <a:prstGeom prst="homePlate">
            <a:avLst>
              <a:gd name="adj" fmla="val 27522"/>
            </a:avLst>
          </a:prstGeom>
          <a:gradFill>
            <a:gsLst>
              <a:gs pos="0">
                <a:srgbClr val="9DADA4"/>
              </a:gs>
              <a:gs pos="100000">
                <a:srgbClr val="7D9386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3118372" y="1360507"/>
            <a:ext cx="8658761" cy="1092609"/>
          </a:xfrm>
          <a:prstGeom prst="homePlate">
            <a:avLst>
              <a:gd name="adj" fmla="val 43093"/>
            </a:avLst>
          </a:prstGeom>
          <a:gradFill>
            <a:gsLst>
              <a:gs pos="0">
                <a:srgbClr val="BDCAB6"/>
              </a:gs>
              <a:gs pos="100000">
                <a:srgbClr val="A6B99D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3334" y="1052730"/>
            <a:ext cx="2573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Федеральные ведомства</a:t>
            </a:r>
          </a:p>
        </p:txBody>
      </p:sp>
      <p:sp>
        <p:nvSpPr>
          <p:cNvPr id="324" name="Прямоугольник 323"/>
          <p:cNvSpPr/>
          <p:nvPr/>
        </p:nvSpPr>
        <p:spPr>
          <a:xfrm>
            <a:off x="3118369" y="1050553"/>
            <a:ext cx="8086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Предметная область взаимодействия</a:t>
            </a:r>
          </a:p>
        </p:txBody>
      </p:sp>
      <p:grpSp>
        <p:nvGrpSpPr>
          <p:cNvPr id="332" name="Group 4"/>
          <p:cNvGrpSpPr/>
          <p:nvPr/>
        </p:nvGrpSpPr>
        <p:grpSpPr>
          <a:xfrm>
            <a:off x="525226" y="1360504"/>
            <a:ext cx="2378223" cy="4841781"/>
            <a:chOff x="4565210" y="-1610950"/>
            <a:chExt cx="2353550" cy="4090472"/>
          </a:xfrm>
        </p:grpSpPr>
        <p:sp>
          <p:nvSpPr>
            <p:cNvPr id="333" name="Rounded Rectangle 9"/>
            <p:cNvSpPr/>
            <p:nvPr/>
          </p:nvSpPr>
          <p:spPr>
            <a:xfrm>
              <a:off x="4565211" y="-611449"/>
              <a:ext cx="2353545" cy="1423337"/>
            </a:xfrm>
            <a:prstGeom prst="roundRect">
              <a:avLst>
                <a:gd name="adj" fmla="val 10630"/>
              </a:avLst>
            </a:prstGeom>
            <a:gradFill>
              <a:gsLst>
                <a:gs pos="0">
                  <a:srgbClr val="9DADA4"/>
                </a:gs>
                <a:gs pos="100000">
                  <a:srgbClr val="7D9386"/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4" name="Group 35"/>
            <p:cNvGrpSpPr/>
            <p:nvPr/>
          </p:nvGrpSpPr>
          <p:grpSpPr>
            <a:xfrm>
              <a:off x="4565211" y="888323"/>
              <a:ext cx="2353549" cy="1098933"/>
              <a:chOff x="4204996" y="981651"/>
              <a:chExt cx="2141312" cy="999831"/>
            </a:xfrm>
          </p:grpSpPr>
          <p:sp>
            <p:nvSpPr>
              <p:cNvPr id="341" name="Rounded Rectangle 10"/>
              <p:cNvSpPr/>
              <p:nvPr/>
            </p:nvSpPr>
            <p:spPr>
              <a:xfrm>
                <a:off x="4204996" y="981651"/>
                <a:ext cx="2141308" cy="999831"/>
              </a:xfrm>
              <a:prstGeom prst="roundRect">
                <a:avLst>
                  <a:gd name="adj" fmla="val 13661"/>
                </a:avLst>
              </a:prstGeom>
              <a:gradFill>
                <a:gsLst>
                  <a:gs pos="0">
                    <a:srgbClr val="8F9D9D"/>
                  </a:gs>
                  <a:gs pos="100000">
                    <a:srgbClr val="718181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TextBox 341"/>
              <p:cNvSpPr txBox="1"/>
              <p:nvPr/>
            </p:nvSpPr>
            <p:spPr>
              <a:xfrm>
                <a:off x="4204996" y="1261223"/>
                <a:ext cx="2141312" cy="449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Минэкономразвития </a:t>
                </a:r>
                <a:r>
                  <a:rPr lang="ru-RU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России</a:t>
                </a:r>
              </a:p>
            </p:txBody>
          </p:sp>
        </p:grpSp>
        <p:grpSp>
          <p:nvGrpSpPr>
            <p:cNvPr id="335" name="Group 15"/>
            <p:cNvGrpSpPr/>
            <p:nvPr/>
          </p:nvGrpSpPr>
          <p:grpSpPr>
            <a:xfrm>
              <a:off x="4565210" y="-1610950"/>
              <a:ext cx="2353548" cy="923068"/>
              <a:chOff x="4737961" y="-1292234"/>
              <a:chExt cx="2141309" cy="839828"/>
            </a:xfrm>
          </p:grpSpPr>
          <p:sp>
            <p:nvSpPr>
              <p:cNvPr id="339" name="Rounded Rectangle 8"/>
              <p:cNvSpPr/>
              <p:nvPr/>
            </p:nvSpPr>
            <p:spPr>
              <a:xfrm>
                <a:off x="4737963" y="-1292234"/>
                <a:ext cx="2141307" cy="839828"/>
              </a:xfrm>
              <a:prstGeom prst="roundRect">
                <a:avLst>
                  <a:gd name="adj" fmla="val 15943"/>
                </a:avLst>
              </a:prstGeom>
              <a:gradFill>
                <a:gsLst>
                  <a:gs pos="0">
                    <a:srgbClr val="BDCAB6"/>
                  </a:gs>
                  <a:gs pos="100000">
                    <a:srgbClr val="A6B99D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TextBox 339"/>
              <p:cNvSpPr txBox="1"/>
              <p:nvPr/>
            </p:nvSpPr>
            <p:spPr>
              <a:xfrm>
                <a:off x="4737961" y="-1010004"/>
                <a:ext cx="2127546" cy="260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Минстрой </a:t>
                </a:r>
                <a:r>
                  <a:rPr lang="ru-RU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России</a:t>
                </a:r>
              </a:p>
            </p:txBody>
          </p:sp>
        </p:grpSp>
        <p:sp>
          <p:nvSpPr>
            <p:cNvPr id="337" name="Rounded Rectangle 11"/>
            <p:cNvSpPr/>
            <p:nvPr/>
          </p:nvSpPr>
          <p:spPr>
            <a:xfrm>
              <a:off x="4565211" y="2063691"/>
              <a:ext cx="2353545" cy="415831"/>
            </a:xfrm>
            <a:prstGeom prst="roundRect">
              <a:avLst>
                <a:gd name="adj" fmla="val 39037"/>
              </a:avLst>
            </a:prstGeom>
            <a:gradFill>
              <a:gsLst>
                <a:gs pos="0">
                  <a:srgbClr val="AF979D"/>
                </a:gs>
                <a:gs pos="100000">
                  <a:srgbClr val="886A71"/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Минсельхоз России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3" name="TextBox 342"/>
          <p:cNvSpPr txBox="1"/>
          <p:nvPr/>
        </p:nvSpPr>
        <p:spPr>
          <a:xfrm>
            <a:off x="525227" y="3073885"/>
            <a:ext cx="236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Минприроды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России,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Росприроднадзор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4" name="Rounded Rectangle 11"/>
          <p:cNvSpPr/>
          <p:nvPr/>
        </p:nvSpPr>
        <p:spPr>
          <a:xfrm>
            <a:off x="525232" y="6292759"/>
            <a:ext cx="2353444" cy="492206"/>
          </a:xfrm>
          <a:prstGeom prst="roundRect">
            <a:avLst>
              <a:gd name="adj" fmla="val 42593"/>
            </a:avLst>
          </a:prstGeom>
          <a:gradFill>
            <a:gsLst>
              <a:gs pos="0">
                <a:srgbClr val="C3B1B5"/>
              </a:gs>
              <a:gs pos="100000">
                <a:srgbClr val="977980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5" name="TextBox 344"/>
          <p:cNvSpPr txBox="1"/>
          <p:nvPr/>
        </p:nvSpPr>
        <p:spPr>
          <a:xfrm rot="10800000" flipV="1">
            <a:off x="525077" y="6367921"/>
            <a:ext cx="2353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Минэнерго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18370" y="1360509"/>
            <a:ext cx="807221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1. Содействие строительству объектов промышленной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инфраструктуры по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обработке, утилизации, обезвреживанию отходов и использующих наилучшие доступные технологии.</a:t>
            </a:r>
          </a:p>
          <a:p>
            <a:pPr lvl="0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2. Внедрение инновационных технологий обработки (сортировки и пр.) отходов потребления от объектов ЖКХ и населения; обработки и утилизации отходов строительства и сноса зданий, строений,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сооружений.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8369" y="4317961"/>
            <a:ext cx="80722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1. Формирование экономического механизма государственной поддержки и стимулирования ресурсосбережения и деятельности по обработке, утилизации, обезвреживанию отходов.</a:t>
            </a:r>
          </a:p>
          <a:p>
            <a:pPr lvl="0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2. Приведение видов деятельности и услуг в сфере обработки, утилизации и обезвреживания отходов в соответствие с ОКВЭД, ОКПД.</a:t>
            </a:r>
          </a:p>
          <a:p>
            <a:pPr lvl="0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3. Формирование государственных программ, индикаторов устойчивого развития, целевых показателей эффективности отрасли.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32489" y="2538936"/>
            <a:ext cx="807221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1. Гармонизация законодательства в области обращения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отходами, единых подходов к классификации отходов.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2. Надзор за соблюдением требований законодательства в части обеспечения направления отходов (в первую очередь,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класса опасности), на обработку,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утилизацию, обезвреживание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3. Взыскание ущерба (вреда), нанесенного природной среде в результате загрязнения отходами (включая накопленный ущерб).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4. Организация обучения, повышения квалификации по вопросам перехода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на использование 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наилучших доступных технологий.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18369" y="5720972"/>
            <a:ext cx="80722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Внедрение комплексов обработки, утилизации, обезвреживания отходов животноводства, растениеводства,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птицеводства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12718" y="6292522"/>
            <a:ext cx="80863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энергоэффективности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за счет использования возобновляемых источников энергии, видов топлив из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отходов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5" y="4083"/>
            <a:ext cx="1180675" cy="1167182"/>
          </a:xfrm>
          <a:prstGeom prst="rect">
            <a:avLst/>
          </a:prstGeom>
        </p:spPr>
      </p:pic>
      <p:grpSp>
        <p:nvGrpSpPr>
          <p:cNvPr id="38" name="Group 1081"/>
          <p:cNvGrpSpPr/>
          <p:nvPr/>
        </p:nvGrpSpPr>
        <p:grpSpPr>
          <a:xfrm>
            <a:off x="1178859" y="72177"/>
            <a:ext cx="10695461" cy="927131"/>
            <a:chOff x="-12529" y="0"/>
            <a:chExt cx="8902700" cy="814474"/>
          </a:xfrm>
        </p:grpSpPr>
        <p:grpSp>
          <p:nvGrpSpPr>
            <p:cNvPr id="39" name="Group 1083"/>
            <p:cNvGrpSpPr/>
            <p:nvPr/>
          </p:nvGrpSpPr>
          <p:grpSpPr>
            <a:xfrm>
              <a:off x="-12529" y="0"/>
              <a:ext cx="8902700" cy="814474"/>
              <a:chOff x="-12529" y="0"/>
              <a:chExt cx="8902700" cy="814474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grpSp>
            <p:nvGrpSpPr>
              <p:cNvPr id="41" name="Group 1085"/>
              <p:cNvGrpSpPr/>
              <p:nvPr/>
            </p:nvGrpSpPr>
            <p:grpSpPr>
              <a:xfrm>
                <a:off x="0" y="736242"/>
                <a:ext cx="8890171" cy="78232"/>
                <a:chOff x="0" y="736242"/>
                <a:chExt cx="8890171" cy="78232"/>
              </a:xfrm>
              <a:grpFill/>
            </p:grpSpPr>
            <p:sp>
              <p:nvSpPr>
                <p:cNvPr id="43" name="Rectangle 1087"/>
                <p:cNvSpPr/>
                <p:nvPr/>
              </p:nvSpPr>
              <p:spPr>
                <a:xfrm>
                  <a:off x="0" y="736242"/>
                  <a:ext cx="8321040" cy="27432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Rectangle 1088"/>
                <p:cNvSpPr/>
                <p:nvPr/>
              </p:nvSpPr>
              <p:spPr>
                <a:xfrm>
                  <a:off x="203371" y="787042"/>
                  <a:ext cx="8686800" cy="274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7D7D7D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2" name="Rectangle 1086"/>
              <p:cNvSpPr/>
              <p:nvPr/>
            </p:nvSpPr>
            <p:spPr>
              <a:xfrm>
                <a:off x="-12529" y="0"/>
                <a:ext cx="177800" cy="736600"/>
              </a:xfrm>
              <a:prstGeom prst="rect">
                <a:avLst/>
              </a:prstGeom>
              <a:solidFill>
                <a:srgbClr val="8080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80289" y="215373"/>
              <a:ext cx="8708292" cy="378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kern="0" dirty="0">
                  <a:latin typeface="Arial" panose="020B0604020202020204" pitchFamily="34" charset="0"/>
                  <a:cs typeface="Arial" panose="020B0604020202020204" pitchFamily="34" charset="0"/>
                </a:rPr>
                <a:t>Межведомственное взаимодействие в рамках реализации Стратегии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3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9572</TotalTime>
  <Words>1917</Words>
  <Application>Microsoft Office PowerPoint</Application>
  <PresentationFormat>Широкоэкранный</PresentationFormat>
  <Paragraphs>298</Paragraphs>
  <Slides>22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Microsoft YaHei</vt:lpstr>
      <vt:lpstr>Arial</vt:lpstr>
      <vt:lpstr>Arial Black</vt:lpstr>
      <vt:lpstr>Calibri</vt:lpstr>
      <vt:lpstr>Calibri Light</vt:lpstr>
      <vt:lpstr>Times New Roman</vt:lpstr>
      <vt:lpstr>Wingdings</vt:lpstr>
      <vt:lpstr>Специальное оформление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применения промышленных  отходов </vt:lpstr>
      <vt:lpstr>Основные направления применения отходов (после обработки) в качестве вторичных ресурсов в дорожном строительстве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Гревцов</dc:creator>
  <cp:lastModifiedBy>user</cp:lastModifiedBy>
  <cp:revision>528</cp:revision>
  <cp:lastPrinted>2017-01-27T09:50:18Z</cp:lastPrinted>
  <dcterms:created xsi:type="dcterms:W3CDTF">2015-02-04T11:31:51Z</dcterms:created>
  <dcterms:modified xsi:type="dcterms:W3CDTF">2017-12-13T06:41:51Z</dcterms:modified>
</cp:coreProperties>
</file>