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82" r:id="rId2"/>
    <p:sldMasterId id="2147483794" r:id="rId3"/>
  </p:sldMasterIdLst>
  <p:notesMasterIdLst>
    <p:notesMasterId r:id="rId29"/>
  </p:notesMasterIdLst>
  <p:sldIdLst>
    <p:sldId id="256" r:id="rId4"/>
    <p:sldId id="393" r:id="rId5"/>
    <p:sldId id="270" r:id="rId6"/>
    <p:sldId id="271" r:id="rId7"/>
    <p:sldId id="561" r:id="rId8"/>
    <p:sldId id="572" r:id="rId9"/>
    <p:sldId id="562" r:id="rId10"/>
    <p:sldId id="568" r:id="rId11"/>
    <p:sldId id="569" r:id="rId12"/>
    <p:sldId id="564" r:id="rId13"/>
    <p:sldId id="559" r:id="rId14"/>
    <p:sldId id="550" r:id="rId15"/>
    <p:sldId id="566" r:id="rId16"/>
    <p:sldId id="570" r:id="rId17"/>
    <p:sldId id="565" r:id="rId18"/>
    <p:sldId id="571" r:id="rId19"/>
    <p:sldId id="552" r:id="rId20"/>
    <p:sldId id="553" r:id="rId21"/>
    <p:sldId id="560" r:id="rId22"/>
    <p:sldId id="554" r:id="rId23"/>
    <p:sldId id="556" r:id="rId24"/>
    <p:sldId id="557" r:id="rId25"/>
    <p:sldId id="567" r:id="rId26"/>
    <p:sldId id="534" r:id="rId27"/>
    <p:sldId id="50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иколай Белов" initials="НБ" lastIdx="1" clrIdx="0">
    <p:extLst>
      <p:ext uri="{19B8F6BF-5375-455C-9EA6-DF929625EA0E}">
        <p15:presenceInfo xmlns:p15="http://schemas.microsoft.com/office/powerpoint/2012/main" userId="faa261f5a47411d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54" autoAdjust="0"/>
    <p:restoredTop sz="85039" autoAdjust="0"/>
  </p:normalViewPr>
  <p:slideViewPr>
    <p:cSldViewPr>
      <p:cViewPr varScale="1">
        <p:scale>
          <a:sx n="83" d="100"/>
          <a:sy n="83" d="100"/>
        </p:scale>
        <p:origin x="1392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80E61-D5D7-4814-857D-ED44D9B9731C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9EFC4-47FB-40E1-B16F-5646D68AD5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762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9EFC4-47FB-40E1-B16F-5646D68AD5B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459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9EFC4-47FB-40E1-B16F-5646D68AD5B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54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E9EFC4-47FB-40E1-B16F-5646D68AD5B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423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99D2-7FBF-42B1-96AB-605C4AD73670}" type="datetime1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FA983-0466-41DF-8A45-A99438A68A5D}" type="datetime1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D462B-F9A4-4E52-AEE8-5A9D095E56CD}" type="datetime1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E29E3-409B-4E88-8232-D48E9D40E91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044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75F3F-2E08-4773-805C-23990FD5910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680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C7825-140C-4129-9336-4FE40C89F80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711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7ED26-4BBF-48C1-9774-C06D9DEAD9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07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5CC48-9E50-40EB-BBF2-0D28E823E9B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641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DBD1D-1F58-4A88-AB1D-550A1C00393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459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207A7-2CAF-4D86-8424-C5A2B5E043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2226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C6A70-8603-40F5-B6A4-E937177DFFC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927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26614-E3C0-4753-8344-2D67866BB5DD}" type="datetime1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B1F0D-7DE8-4B69-A4B2-9179C534CAC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359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BD274-0B2C-4F0D-9186-95DEED3E374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4800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10D4D-BCA8-4ABE-B80C-5D8479A5EFE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4776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E29E3-409B-4E88-8232-D48E9D40E9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4630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75F3F-2E08-4773-805C-23990FD591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371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C7825-140C-4129-9336-4FE40C89F8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0839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7ED26-4BBF-48C1-9774-C06D9DEAD9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5115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5CC48-9E50-40EB-BBF2-0D28E823E9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8244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DBD1D-1F58-4A88-AB1D-550A1C0039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8739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207A7-2CAF-4D86-8424-C5A2B5E043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847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E3AF4-4803-4ED1-B76A-BA3E734DB46B}" type="datetime1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C6A70-8603-40F5-B6A4-E937177DFF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7537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B1F0D-7DE8-4B69-A4B2-9179C534CA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1171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BD274-0B2C-4F0D-9186-95DEED3E37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7474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10D4D-BCA8-4ABE-B80C-5D8479A5EF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504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70B0-7F13-42B6-89F3-B1C1080F7712}" type="datetime1">
              <a:rPr lang="ru-RU" smtClean="0"/>
              <a:pPr/>
              <a:t>11.11.2022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F124-7417-4D53-ABFA-8A0136ECBDB9}" type="datetime1">
              <a:rPr lang="ru-RU" smtClean="0"/>
              <a:pPr/>
              <a:t>11.11.2022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59AE-6556-40A0-911D-CAEEB470153F}" type="datetime1">
              <a:rPr lang="ru-RU" smtClean="0"/>
              <a:pPr/>
              <a:t>11.11.2022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51EF-279F-46D1-A328-AE4A20CA591B}" type="datetime1">
              <a:rPr lang="ru-RU" smtClean="0"/>
              <a:pPr/>
              <a:t>11.11.2022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246A-FED0-4B8B-9355-4201F6740DDC}" type="datetime1">
              <a:rPr lang="ru-RU" smtClean="0"/>
              <a:pPr/>
              <a:t>11.11.2022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D3F6-5314-4D01-8069-729623B2DDF1}" type="datetime1">
              <a:rPr lang="ru-RU" smtClean="0"/>
              <a:pPr/>
              <a:t>11.11.2022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E699B-A09B-481B-9757-E7469FE4369A}" type="datetime1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60F12B-8269-4D35-B1D4-F7B4FB5B2EDD}" type="slidenum">
              <a:rPr lang="ru-RU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97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E60F12B-8269-4D35-B1D4-F7B4FB5B2E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419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9.png"/><Relationship Id="rId5" Type="http://schemas.openxmlformats.org/officeDocument/2006/relationships/image" Target="../media/image28.tiff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6.jpeg"/><Relationship Id="rId4" Type="http://schemas.openxmlformats.org/officeDocument/2006/relationships/image" Target="../media/image3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203670"/>
            <a:ext cx="8356157" cy="252028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Повышение механических свойств вторичных силуминов</a:t>
            </a:r>
            <a:br>
              <a:rPr lang="ru-RU" sz="31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en-GB" sz="2000" b="1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149080"/>
            <a:ext cx="8215370" cy="1512168"/>
          </a:xfrm>
        </p:spPr>
        <p:txBody>
          <a:bodyPr>
            <a:normAutofit lnSpcReduction="10000"/>
          </a:bodyPr>
          <a:lstStyle/>
          <a:p>
            <a:pPr lvl="0"/>
            <a:r>
              <a:rPr lang="ru-RU" b="1" baseline="300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Н.А. Белов</a:t>
            </a:r>
            <a:endParaRPr lang="ru-RU" sz="2200" b="1" u="sng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Национальный исследовательский технологический университет </a:t>
            </a:r>
            <a:r>
              <a:rPr lang="de-DE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МИСиС</a:t>
            </a:r>
            <a:r>
              <a:rPr lang="de-DE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endParaRPr lang="de-DE" sz="1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кафедра обработки металлов давлением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aseline="300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800" baseline="300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Москва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Россия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GB" sz="1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GB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5967543"/>
            <a:ext cx="6984776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Внеочередное собрание СОЮЗ </a:t>
            </a:r>
            <a:r>
              <a:rPr lang="ru-RU" b="1" dirty="0" err="1">
                <a:solidFill>
                  <a:schemeClr val="tx2"/>
                </a:solidFill>
              </a:rPr>
              <a:t>Центрвторцветмет</a:t>
            </a:r>
            <a:r>
              <a:rPr lang="ru-RU" b="1" dirty="0">
                <a:solidFill>
                  <a:schemeClr val="tx2"/>
                </a:solidFill>
              </a:rPr>
              <a:t>,</a:t>
            </a:r>
            <a:endParaRPr lang="en-US" b="1" dirty="0">
              <a:solidFill>
                <a:schemeClr val="tx2"/>
              </a:solidFill>
            </a:endParaRPr>
          </a:p>
          <a:p>
            <a:pPr algn="ctr"/>
            <a:r>
              <a:rPr lang="ru-RU" b="1" dirty="0">
                <a:solidFill>
                  <a:schemeClr val="tx2"/>
                </a:solidFill>
              </a:rPr>
              <a:t>Москва, ООО «</a:t>
            </a:r>
            <a:r>
              <a:rPr lang="ru-RU" b="1" dirty="0" err="1">
                <a:solidFill>
                  <a:schemeClr val="tx2"/>
                </a:solidFill>
              </a:rPr>
              <a:t>Элкат</a:t>
            </a:r>
            <a:r>
              <a:rPr lang="ru-RU" b="1" dirty="0">
                <a:solidFill>
                  <a:schemeClr val="tx2"/>
                </a:solidFill>
              </a:rPr>
              <a:t>»,</a:t>
            </a:r>
            <a:r>
              <a:rPr lang="en-US" b="1" dirty="0">
                <a:solidFill>
                  <a:schemeClr val="tx2"/>
                </a:solidFill>
              </a:rPr>
              <a:t> 10</a:t>
            </a:r>
            <a:r>
              <a:rPr lang="ru-RU" b="1" dirty="0">
                <a:solidFill>
                  <a:schemeClr val="tx2"/>
                </a:solidFill>
              </a:rPr>
              <a:t>.</a:t>
            </a:r>
            <a:r>
              <a:rPr lang="en-US" b="1" dirty="0">
                <a:solidFill>
                  <a:schemeClr val="tx2"/>
                </a:solidFill>
              </a:rPr>
              <a:t>11</a:t>
            </a:r>
            <a:r>
              <a:rPr lang="ru-RU" b="1" dirty="0">
                <a:solidFill>
                  <a:schemeClr val="tx2"/>
                </a:solidFill>
              </a:rPr>
              <a:t>.202</a:t>
            </a:r>
            <a:r>
              <a:rPr lang="en-US" b="1" dirty="0">
                <a:solidFill>
                  <a:schemeClr val="tx2"/>
                </a:solidFill>
              </a:rPr>
              <a:t>2</a:t>
            </a:r>
            <a:r>
              <a:rPr lang="ru-RU" b="1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CC6F1E6-F881-4781-9E1A-298978040F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1626" y="47099"/>
            <a:ext cx="2216012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F9777C-3191-00EE-D82B-14B7E62B7C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390" y="0"/>
            <a:ext cx="1914353" cy="89070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НИР для РУСАЛа (Диск колеса)</a:t>
            </a:r>
            <a:br>
              <a:rPr lang="ru-RU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Результат модифицирования </a:t>
            </a:r>
            <a:r>
              <a:rPr lang="en-US" sz="3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ru-RU" sz="3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фазы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Обоснована возможность повышения концентрации железа в базовом сплаве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11 %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0,1 %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Fe)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до 0,5 %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железа за счет дополнительного легирования сплава добавкой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Mn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(до 0,5%). 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По комплексу механических свойств предлагаемый сплав не только не уступает базовому, но и несколько превосходит его: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lvl="0" indent="0">
              <a:buNone/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σв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=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 153 МПа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против142 МПа, </a:t>
            </a:r>
          </a:p>
          <a:p>
            <a:pPr marL="0" lvl="0" indent="0">
              <a:buNone/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δ=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17,6% против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16,5%,</a:t>
            </a:r>
          </a:p>
          <a:p>
            <a:pPr marL="0" lvl="0" indent="0">
              <a:buNone/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KCU=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 10.9 Дж/см2 против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9.9 Дж/см2,  </a:t>
            </a:r>
          </a:p>
          <a:p>
            <a:pPr marL="0" lvl="0" indent="0">
              <a:buNone/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σ-1=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72 МПа против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66 МПа 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775F3F-2E08-4773-805C-23990FD5910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B89228-4859-7452-41AA-0FEC0FB85D9F}"/>
              </a:ext>
            </a:extLst>
          </p:cNvPr>
          <p:cNvSpPr txBox="1"/>
          <p:nvPr/>
        </p:nvSpPr>
        <p:spPr>
          <a:xfrm>
            <a:off x="611560" y="5287559"/>
            <a:ext cx="64087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Патент РФ 2659514, </a:t>
            </a:r>
            <a:r>
              <a:rPr lang="ru-RU" b="1" dirty="0" err="1"/>
              <a:t>публ</a:t>
            </a:r>
            <a:r>
              <a:rPr lang="ru-RU" b="1" dirty="0"/>
              <a:t>. 02.07.2018 </a:t>
            </a:r>
            <a:r>
              <a:rPr lang="ru-RU" b="1" dirty="0" err="1"/>
              <a:t>Бюл</a:t>
            </a:r>
            <a:r>
              <a:rPr lang="ru-RU" b="1" dirty="0"/>
              <a:t>.№ (РУСАЛ ИТЦ)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2988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172450" y="6356350"/>
            <a:ext cx="5143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DF913F1-0A71-437F-8779-A69D3A6FFD1B}" type="slidenum">
              <a:rPr lang="ru-RU" sz="1600" b="1" smtClean="0">
                <a:solidFill>
                  <a:schemeClr val="tx2"/>
                </a:solidFill>
              </a:rPr>
              <a:pPr eaLnBrk="1" hangingPunct="1"/>
              <a:t>11</a:t>
            </a:fld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2420888"/>
            <a:ext cx="78756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4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Экономность легирования (отказ от дорогостоящих добавок) </a:t>
            </a:r>
          </a:p>
        </p:txBody>
      </p:sp>
    </p:spTree>
    <p:extLst>
      <p:ext uri="{BB962C8B-B14F-4D97-AF65-F5344CB8AC3E}">
        <p14:creationId xmlns:p14="http://schemas.microsoft.com/office/powerpoint/2010/main" val="1924202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Принципы конструирования </a:t>
            </a:r>
            <a:r>
              <a:rPr lang="ru-RU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экономнолегированный</a:t>
            </a:r>
            <a:r>
              <a:rPr lang="ru-RU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силуминов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0"/>
              </a:spcBef>
              <a:buFontTx/>
              <a:buChar char="-"/>
            </a:pPr>
            <a:r>
              <a:rPr lang="ru-RU" sz="2200" b="1" dirty="0">
                <a:latin typeface="Arial" pitchFamily="34" charset="0"/>
                <a:ea typeface="+mj-ea"/>
                <a:cs typeface="Arial" pitchFamily="34" charset="0"/>
              </a:rPr>
              <a:t>Достигнутой на силуминах уровень прочности (UTS= </a:t>
            </a:r>
            <a:r>
              <a:rPr lang="ru-RU" sz="22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350-400 МПа</a:t>
            </a:r>
            <a:r>
              <a:rPr lang="ru-RU" sz="2200" b="1" dirty="0">
                <a:latin typeface="Arial" pitchFamily="34" charset="0"/>
                <a:ea typeface="+mj-ea"/>
                <a:cs typeface="Arial" pitchFamily="34" charset="0"/>
              </a:rPr>
              <a:t>) нельзя существенно повысить</a:t>
            </a:r>
          </a:p>
          <a:p>
            <a:pPr algn="just">
              <a:spcBef>
                <a:spcPts val="0"/>
              </a:spcBef>
              <a:buFontTx/>
              <a:buChar char="-"/>
            </a:pPr>
            <a:endParaRPr lang="ru-RU" sz="2200" b="1" dirty="0">
              <a:latin typeface="Arial" pitchFamily="34" charset="0"/>
              <a:ea typeface="+mj-ea"/>
              <a:cs typeface="Arial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2200" b="1" dirty="0">
                <a:latin typeface="Arial" pitchFamily="34" charset="0"/>
                <a:ea typeface="+mj-ea"/>
                <a:cs typeface="Arial" pitchFamily="34" charset="0"/>
              </a:rPr>
              <a:t>Использование большинства традиционных </a:t>
            </a:r>
            <a:r>
              <a:rPr lang="en-US" sz="2200" b="1" dirty="0">
                <a:latin typeface="Arial" pitchFamily="34" charset="0"/>
                <a:ea typeface="+mj-ea"/>
                <a:cs typeface="Arial" pitchFamily="34" charset="0"/>
              </a:rPr>
              <a:t>(</a:t>
            </a:r>
            <a:r>
              <a:rPr lang="en-US" sz="2200" b="1" dirty="0" err="1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Ti</a:t>
            </a:r>
            <a:r>
              <a:rPr lang="en-US" sz="22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, Zr, B</a:t>
            </a:r>
            <a:r>
              <a:rPr lang="en-US" sz="2200" b="1" dirty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200" b="1" dirty="0">
                <a:latin typeface="Arial" pitchFamily="34" charset="0"/>
                <a:ea typeface="+mj-ea"/>
                <a:cs typeface="Arial" pitchFamily="34" charset="0"/>
              </a:rPr>
              <a:t>и др.) и дорогостоящих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Be, Sc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 др.) </a:t>
            </a:r>
            <a:r>
              <a:rPr lang="ru-RU" sz="2200" b="1" dirty="0">
                <a:latin typeface="Arial" pitchFamily="34" charset="0"/>
                <a:ea typeface="+mj-ea"/>
                <a:cs typeface="Arial" pitchFamily="34" charset="0"/>
              </a:rPr>
              <a:t>добавок </a:t>
            </a:r>
            <a:r>
              <a:rPr lang="ru-RU" sz="22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бесполезно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ru-RU" sz="2200" b="1" dirty="0">
              <a:latin typeface="Arial" pitchFamily="34" charset="0"/>
              <a:ea typeface="+mj-ea"/>
              <a:cs typeface="Arial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2200" b="1" dirty="0">
                <a:latin typeface="Arial" pitchFamily="34" charset="0"/>
                <a:ea typeface="+mj-ea"/>
                <a:cs typeface="Arial" pitchFamily="34" charset="0"/>
              </a:rPr>
              <a:t>Надо </a:t>
            </a:r>
            <a:r>
              <a:rPr lang="ru-RU" sz="22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снижать себестоимость </a:t>
            </a:r>
            <a:r>
              <a:rPr lang="ru-RU" sz="2200" b="1" dirty="0">
                <a:latin typeface="Arial" pitchFamily="34" charset="0"/>
                <a:ea typeface="+mj-ea"/>
                <a:cs typeface="Arial" pitchFamily="34" charset="0"/>
              </a:rPr>
              <a:t>для данного уровня свойств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ru-RU" sz="2200" b="1" dirty="0">
              <a:latin typeface="Arial" pitchFamily="34" charset="0"/>
              <a:ea typeface="+mj-ea"/>
              <a:cs typeface="Arial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2200" b="1" dirty="0">
                <a:latin typeface="Arial" pitchFamily="34" charset="0"/>
                <a:cs typeface="Arial" pitchFamily="34" charset="0"/>
              </a:rPr>
              <a:t>Эти принципы реализованы в сплавах </a:t>
            </a:r>
            <a:r>
              <a:rPr lang="ru-RU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АК8ч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 (Заказчик: Литейный </a:t>
            </a:r>
            <a:r>
              <a:rPr lang="ru-RU" sz="2200" b="1" dirty="0" err="1">
                <a:latin typeface="Arial" pitchFamily="34" charset="0"/>
                <a:cs typeface="Arial" pitchFamily="34" charset="0"/>
              </a:rPr>
              <a:t>завод«РосАЛит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»  2006-2008 гг.)   и </a:t>
            </a:r>
            <a:r>
              <a:rPr lang="en-US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AlSi9-Q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(ОАО «МОСОБЛПРОММОНТАЖ», 2009-2010 </a:t>
            </a:r>
            <a:r>
              <a:rPr lang="ru-RU" sz="2200" b="1" dirty="0" err="1">
                <a:latin typeface="Arial" pitchFamily="34" charset="0"/>
                <a:cs typeface="Arial" pitchFamily="34" charset="0"/>
              </a:rPr>
              <a:t>гг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US" sz="2200" b="1" dirty="0"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lvl="0"/>
            <a:endParaRPr lang="en-US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775F3F-2E08-4773-805C-23990FD5910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4492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Состав некоторых </a:t>
            </a:r>
            <a:r>
              <a:rPr lang="ru-RU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доэвтектических</a:t>
            </a:r>
            <a:r>
              <a:rPr lang="ru-RU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силуминов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775F3F-2E08-4773-805C-23990FD5910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1AB7D287-E990-CE0B-AC01-77D41CD61D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3134"/>
              </p:ext>
            </p:extLst>
          </p:nvPr>
        </p:nvGraphicFramePr>
        <p:xfrm>
          <a:off x="251520" y="1600199"/>
          <a:ext cx="8435282" cy="3720679"/>
        </p:xfrm>
        <a:graphic>
          <a:graphicData uri="http://schemas.openxmlformats.org/drawingml/2006/table">
            <a:tbl>
              <a:tblPr/>
              <a:tblGrid>
                <a:gridCol w="1080120">
                  <a:extLst>
                    <a:ext uri="{9D8B030D-6E8A-4147-A177-3AD203B41FA5}">
                      <a16:colId xmlns:a16="http://schemas.microsoft.com/office/drawing/2014/main" val="339422218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75381998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62411332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27603782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57081594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607050373"/>
                    </a:ext>
                  </a:extLst>
                </a:gridCol>
                <a:gridCol w="856364">
                  <a:extLst>
                    <a:ext uri="{9D8B030D-6E8A-4147-A177-3AD203B41FA5}">
                      <a16:colId xmlns:a16="http://schemas.microsoft.com/office/drawing/2014/main" val="2609983383"/>
                    </a:ext>
                  </a:extLst>
                </a:gridCol>
                <a:gridCol w="1001769">
                  <a:extLst>
                    <a:ext uri="{9D8B030D-6E8A-4147-A177-3AD203B41FA5}">
                      <a16:colId xmlns:a16="http://schemas.microsoft.com/office/drawing/2014/main" val="1784329615"/>
                    </a:ext>
                  </a:extLst>
                </a:gridCol>
                <a:gridCol w="96429">
                  <a:extLst>
                    <a:ext uri="{9D8B030D-6E8A-4147-A177-3AD203B41FA5}">
                      <a16:colId xmlns:a16="http://schemas.microsoft.com/office/drawing/2014/main" val="1090335903"/>
                    </a:ext>
                  </a:extLst>
                </a:gridCol>
              </a:tblGrid>
              <a:tr h="270718">
                <a:tc rowSpan="2">
                  <a:txBody>
                    <a:bodyPr/>
                    <a:lstStyle/>
                    <a:p>
                      <a:r>
                        <a:rPr lang="ru-RU" sz="1800" kern="50" dirty="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Марка</a:t>
                      </a:r>
                      <a:r>
                        <a:rPr lang="ru-RU" sz="1800" kern="50" baseline="30000" dirty="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800" kern="50" dirty="0"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r>
                        <a:rPr lang="ru-RU" sz="1800" kern="5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Концентрации, % (Al- основа)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351963"/>
                  </a:ext>
                </a:extLst>
              </a:tr>
              <a:tr h="2707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5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Si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5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Cu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5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Mg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5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Fe</a:t>
                      </a:r>
                      <a:r>
                        <a:rPr lang="ru-RU" sz="1800" kern="50" baseline="3000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800" kern="50"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5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Mn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5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Zn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5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Другие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5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3868312"/>
                  </a:ext>
                </a:extLst>
              </a:tr>
              <a:tr h="541436">
                <a:tc>
                  <a:txBody>
                    <a:bodyPr/>
                    <a:lstStyle/>
                    <a:p>
                      <a:r>
                        <a:rPr lang="ru-RU" sz="1800" kern="5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АК5М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50" dirty="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4,5-5,5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5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1–1,5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5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0,35–0,65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5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5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0,5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5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0,3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5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–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5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4700731"/>
                  </a:ext>
                </a:extLst>
              </a:tr>
              <a:tr h="367879">
                <a:tc>
                  <a:txBody>
                    <a:bodyPr/>
                    <a:lstStyle/>
                    <a:p>
                      <a:r>
                        <a:rPr lang="ru-RU" sz="1800" kern="5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АК5Мч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5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4,5-5,5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5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1–1,5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5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0,4–0,55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5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0,4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5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0,1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5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0,3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5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Ti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5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694269"/>
                  </a:ext>
                </a:extLst>
              </a:tr>
              <a:tr h="270718">
                <a:tc>
                  <a:txBody>
                    <a:bodyPr/>
                    <a:lstStyle/>
                    <a:p>
                      <a:r>
                        <a:rPr lang="ru-RU" sz="1800" kern="50" dirty="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АК5М2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5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4–6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5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1,5–3,5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5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0,2–0,8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5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1,3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5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0,2–0,8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5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1,5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5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Ti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5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6980058"/>
                  </a:ext>
                </a:extLst>
              </a:tr>
              <a:tr h="270718">
                <a:tc>
                  <a:txBody>
                    <a:bodyPr/>
                    <a:lstStyle/>
                    <a:p>
                      <a:r>
                        <a:rPr lang="ru-RU" sz="1800" kern="5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АК5М4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50" dirty="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3,5–6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5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3–5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5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0,2–0,5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5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1,2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5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0,2–0,6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5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1,5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5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Ti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5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9938897"/>
                  </a:ext>
                </a:extLst>
              </a:tr>
              <a:tr h="270718">
                <a:tc>
                  <a:txBody>
                    <a:bodyPr/>
                    <a:lstStyle/>
                    <a:p>
                      <a:r>
                        <a:rPr lang="ru-RU" sz="1800" kern="50" dirty="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АК5М7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5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4,5–6,5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5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6–8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5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0,2–0,5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5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1,2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5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0,5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5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0,6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5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–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5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4591954"/>
                  </a:ext>
                </a:extLst>
              </a:tr>
              <a:tr h="270718">
                <a:tc>
                  <a:txBody>
                    <a:bodyPr/>
                    <a:lstStyle/>
                    <a:p>
                      <a:r>
                        <a:rPr lang="ru-RU" sz="1800" kern="50" dirty="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АК6М2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50" dirty="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5,5–6,5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5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1,8–2,3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5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0,3–0,45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5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0,6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5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0,1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5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0,06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5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Ti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5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7396122"/>
                  </a:ext>
                </a:extLst>
              </a:tr>
              <a:tr h="270718">
                <a:tc>
                  <a:txBody>
                    <a:bodyPr/>
                    <a:lstStyle/>
                    <a:p>
                      <a:r>
                        <a:rPr lang="ru-RU" sz="1800" b="1" kern="50" dirty="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АК8М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5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7,5–9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5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1–1,5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5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0,3–0,5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5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0,8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5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0,3-0,5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5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0,3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50" dirty="0" err="1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Ti</a:t>
                      </a:r>
                      <a:endParaRPr lang="ru-RU" sz="1800" b="1" kern="50" dirty="0"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5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1960116"/>
                  </a:ext>
                </a:extLst>
              </a:tr>
              <a:tr h="270718">
                <a:tc>
                  <a:txBody>
                    <a:bodyPr/>
                    <a:lstStyle/>
                    <a:p>
                      <a:r>
                        <a:rPr lang="ru-RU" sz="1800" kern="5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АК8М3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5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7,5–10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5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2–4,5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5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0,45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50" dirty="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1,4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5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0,5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5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1,2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50" dirty="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–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5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7178192"/>
                  </a:ext>
                </a:extLst>
              </a:tr>
              <a:tr h="601596">
                <a:tc>
                  <a:txBody>
                    <a:bodyPr/>
                    <a:lstStyle/>
                    <a:p>
                      <a:r>
                        <a:rPr lang="ru-RU" sz="2000" b="1" kern="5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АК8М3ч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5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7-8,5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5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2,5–3,5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5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0,2–0,45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5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0,4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5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5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0,5–1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5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Ti</a:t>
                      </a:r>
                      <a:r>
                        <a:rPr lang="ru-RU" sz="2000" b="1" kern="5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, B, Be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50" dirty="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240015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F9DD713-D68D-DD07-C2F6-D52D2533193D}"/>
              </a:ext>
            </a:extLst>
          </p:cNvPr>
          <p:cNvSpPr txBox="1"/>
          <p:nvPr/>
        </p:nvSpPr>
        <p:spPr>
          <a:xfrm>
            <a:off x="544724" y="5525353"/>
            <a:ext cx="82757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Достижение </a:t>
            </a:r>
            <a:r>
              <a:rPr lang="ru-RU" sz="2200" b="1" dirty="0" err="1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гарантирумых</a:t>
            </a:r>
            <a:r>
              <a:rPr lang="ru-RU" sz="22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 механических свойств </a:t>
            </a:r>
          </a:p>
          <a:p>
            <a:r>
              <a:rPr lang="ru-RU" sz="22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(400 МПа, 4%) в сплаве А8М3ч практически нереально </a:t>
            </a:r>
            <a:endParaRPr lang="ru-RU" sz="2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865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Растворимость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Cu</a:t>
            </a:r>
            <a:r>
              <a:rPr lang="ru-RU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Mg (Al) </a:t>
            </a:r>
            <a:r>
              <a:rPr lang="ru-RU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 8%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</a:t>
            </a:r>
            <a:endParaRPr lang="ru-RU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775F3F-2E08-4773-805C-23990FD5910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FF58948F-F496-7F79-110B-00BA1237C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49918"/>
            <a:ext cx="4318248" cy="4204893"/>
          </a:xfrm>
          <a:prstGeom prst="rect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BD9182-1EED-AB17-B5E5-87E6678A1D94}"/>
              </a:ext>
            </a:extLst>
          </p:cNvPr>
          <p:cNvSpPr txBox="1"/>
          <p:nvPr/>
        </p:nvSpPr>
        <p:spPr>
          <a:xfrm>
            <a:off x="304800" y="5877272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Солидус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системы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Al-8%Si-Cu-Mg</a:t>
            </a:r>
            <a:endParaRPr lang="ru-RU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17CD69-671B-9F83-A3A0-32051D68D5C0}"/>
              </a:ext>
            </a:extLst>
          </p:cNvPr>
          <p:cNvSpPr txBox="1"/>
          <p:nvPr/>
        </p:nvSpPr>
        <p:spPr>
          <a:xfrm>
            <a:off x="5232648" y="1628800"/>
            <a:ext cx="358140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Содержание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Cu</a:t>
            </a: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и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Mg</a:t>
            </a:r>
            <a:r>
              <a:rPr lang="ru-RU" sz="3000" b="1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  в составе силуминов свыше их растворимости</a:t>
            </a:r>
            <a:endParaRPr lang="en-US" sz="3000" b="1" dirty="0">
              <a:solidFill>
                <a:srgbClr val="00206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r>
              <a:rPr lang="en-US" sz="3000" b="1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3000" b="1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в 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(Al)</a:t>
            </a:r>
            <a:r>
              <a:rPr lang="ru-RU" sz="3000" b="1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  </a:t>
            </a:r>
            <a:r>
              <a:rPr lang="ru-RU" sz="30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нецелесообразно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116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Первичный кристалл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</a:t>
            </a:r>
            <a:r>
              <a:rPr lang="ru-RU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-содержащей фазы в силумине АК8М3ч 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775F3F-2E08-4773-805C-23990FD5910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247E1C2-197A-A119-A08F-54B6564E3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7" y="1903322"/>
            <a:ext cx="4752975" cy="3771900"/>
          </a:xfrm>
          <a:prstGeom prst="rect">
            <a:avLst/>
          </a:prstGeom>
          <a:noFill/>
          <a:ln w="5715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C456C478-6D70-D1E4-868A-99BC6826B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366" y="2132856"/>
            <a:ext cx="3506297" cy="3241278"/>
          </a:xfrm>
          <a:prstGeom prst="rect">
            <a:avLst/>
          </a:prstGeom>
          <a:noFill/>
          <a:ln w="762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84A1034-A0A0-391F-FDA5-956390FDAECA}"/>
              </a:ext>
            </a:extLst>
          </p:cNvPr>
          <p:cNvSpPr txBox="1"/>
          <p:nvPr/>
        </p:nvSpPr>
        <p:spPr>
          <a:xfrm>
            <a:off x="755576" y="5873908"/>
            <a:ext cx="738031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Добавка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 силумине нецелесообразна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11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Структура силуминов (Т6)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775F3F-2E08-4773-805C-23990FD5910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E0C0EEB-8B62-F3EA-D484-D8B3B1352F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55" y="2067262"/>
            <a:ext cx="4032448" cy="3243897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83DB5DDA-62E0-3A45-14DC-1C36AF594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958" y="2048371"/>
            <a:ext cx="3840163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C5A4252-3AA2-F654-DC4C-70125B25D129}"/>
              </a:ext>
            </a:extLst>
          </p:cNvPr>
          <p:cNvSpPr txBox="1"/>
          <p:nvPr/>
        </p:nvSpPr>
        <p:spPr>
          <a:xfrm>
            <a:off x="1187624" y="1449177"/>
            <a:ext cx="201622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АК8М3ч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9C504B-66F6-02C2-AE6F-2A2248806814}"/>
              </a:ext>
            </a:extLst>
          </p:cNvPr>
          <p:cNvSpPr txBox="1"/>
          <p:nvPr/>
        </p:nvSpPr>
        <p:spPr>
          <a:xfrm>
            <a:off x="6054080" y="1446645"/>
            <a:ext cx="156592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АК8ч</a:t>
            </a:r>
            <a:r>
              <a:rPr kumimoji="0" lang="ru-RU" sz="3000" b="1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*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408420-44D8-9351-FD94-3BC93929681E}"/>
              </a:ext>
            </a:extLst>
          </p:cNvPr>
          <p:cNvSpPr txBox="1"/>
          <p:nvPr/>
        </p:nvSpPr>
        <p:spPr>
          <a:xfrm>
            <a:off x="457200" y="5305936"/>
            <a:ext cx="76431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Улучшение структуры при одновременном удешевлении состава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391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Новый </a:t>
            </a:r>
            <a:r>
              <a:rPr lang="ru-RU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экономнолегированный</a:t>
            </a:r>
            <a:r>
              <a:rPr lang="ru-RU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силумин </a:t>
            </a:r>
            <a:r>
              <a:rPr lang="ru-RU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АК8ч для замены марочного силумина АК8М3ч (ГОСТ 1583-93)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FontTx/>
              <a:buChar char="-"/>
            </a:pPr>
            <a:endParaRPr lang="ru-RU" sz="22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200" b="1" dirty="0"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lvl="0"/>
            <a:endParaRPr lang="en-US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kumimoji="0" lang="ru-RU" sz="1800" b="1" i="0" u="none" strike="noStrike" kern="1200" cap="all" spc="0" normalizeH="0" baseline="0" noProof="0" dirty="0">
                <a:ln>
                  <a:noFill/>
                </a:ln>
                <a:solidFill>
                  <a:srgbClr val="737C88"/>
                </a:solidFill>
                <a:effectLst/>
                <a:uLnTx/>
                <a:uFillTx/>
                <a:latin typeface="PF DinDisplay Pro"/>
                <a:ea typeface="+mn-ea"/>
                <a:cs typeface="+mn-cs"/>
              </a:rPr>
              <a:t>ПОД</a:t>
            </a:r>
            <a:endParaRPr lang="en-US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775F3F-2E08-4773-805C-23990FD5910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D9BF4E4-6CE6-41B6-8B41-3C4F80C9D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005" y="3802722"/>
            <a:ext cx="237172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Головка цилиндров (406">
            <a:extLst>
              <a:ext uri="{FF2B5EF4-FFF2-40B4-BE49-F238E27FC236}">
                <a16:creationId xmlns:a16="http://schemas.microsoft.com/office/drawing/2014/main" id="{9CFB885C-72AC-4CFF-8B9A-DED4FF79A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92002"/>
            <a:ext cx="1946272" cy="1536998"/>
          </a:xfrm>
          <a:prstGeom prst="rect">
            <a:avLst/>
          </a:prstGeom>
          <a:noFill/>
          <a:ln w="76200">
            <a:solidFill>
              <a:srgbClr val="FFCF0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6">
            <a:extLst>
              <a:ext uri="{FF2B5EF4-FFF2-40B4-BE49-F238E27FC236}">
                <a16:creationId xmlns:a16="http://schemas.microsoft.com/office/drawing/2014/main" id="{74F2A356-8652-4073-9DFD-01C71B3EE934}"/>
              </a:ext>
            </a:extLst>
          </p:cNvPr>
          <p:cNvSpPr>
            <a:spLocks noChangeShapeType="1"/>
          </p:cNvSpPr>
          <p:nvPr/>
        </p:nvSpPr>
        <p:spPr bwMode="auto">
          <a:xfrm>
            <a:off x="2699792" y="2492896"/>
            <a:ext cx="457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0000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9" name="Picture 3" descr="ЗМЗ-5143">
            <a:extLst>
              <a:ext uri="{FF2B5EF4-FFF2-40B4-BE49-F238E27FC236}">
                <a16:creationId xmlns:a16="http://schemas.microsoft.com/office/drawing/2014/main" id="{5ABB0BC1-988A-46E1-899F-0C10EE464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35827"/>
            <a:ext cx="1800200" cy="1877383"/>
          </a:xfrm>
          <a:prstGeom prst="rect">
            <a:avLst/>
          </a:prstGeom>
          <a:noFill/>
          <a:ln w="76200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ine 6">
            <a:extLst>
              <a:ext uri="{FF2B5EF4-FFF2-40B4-BE49-F238E27FC236}">
                <a16:creationId xmlns:a16="http://schemas.microsoft.com/office/drawing/2014/main" id="{ED222500-71CF-4A87-8107-DC94670F951A}"/>
              </a:ext>
            </a:extLst>
          </p:cNvPr>
          <p:cNvSpPr>
            <a:spLocks noChangeShapeType="1"/>
          </p:cNvSpPr>
          <p:nvPr/>
        </p:nvSpPr>
        <p:spPr bwMode="auto">
          <a:xfrm>
            <a:off x="5279504" y="2451436"/>
            <a:ext cx="457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0000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11" name="Picture 10" descr="im1">
            <a:extLst>
              <a:ext uri="{FF2B5EF4-FFF2-40B4-BE49-F238E27FC236}">
                <a16:creationId xmlns:a16="http://schemas.microsoft.com/office/drawing/2014/main" id="{0B59F8E4-DA3C-4001-B6CC-F0CDB52FC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013" y="1592885"/>
            <a:ext cx="2616603" cy="1877383"/>
          </a:xfrm>
          <a:prstGeom prst="rect">
            <a:avLst/>
          </a:prstGeom>
          <a:noFill/>
          <a:ln w="76200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8Si0,3Cu+Mg-T6(190)-N20(346-1,6)-ШЛИФ-1s">
            <a:extLst>
              <a:ext uri="{FF2B5EF4-FFF2-40B4-BE49-F238E27FC236}">
                <a16:creationId xmlns:a16="http://schemas.microsoft.com/office/drawing/2014/main" id="{2E3ECFCD-CF94-4DFB-8275-C586B6E9C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71" y="3340769"/>
            <a:ext cx="1803631" cy="1436812"/>
          </a:xfrm>
          <a:prstGeom prst="rect">
            <a:avLst/>
          </a:prstGeom>
          <a:noFill/>
          <a:ln w="76200">
            <a:solidFill>
              <a:srgbClr val="FFCF0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EBF6974-BD43-4FEE-99C0-EBBB098FCA52}"/>
              </a:ext>
            </a:extLst>
          </p:cNvPr>
          <p:cNvSpPr txBox="1"/>
          <p:nvPr/>
        </p:nvSpPr>
        <p:spPr>
          <a:xfrm>
            <a:off x="2160202" y="4553703"/>
            <a:ext cx="54597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cap="all" dirty="0">
                <a:solidFill>
                  <a:srgbClr val="737C88"/>
                </a:solidFill>
                <a:effectLst/>
                <a:latin typeface="PF DinDisplay Pro"/>
              </a:rPr>
              <a:t>ЛИТЬЕ В КОКИЛЬ И ПОД НИЗКИМ ДАВЛЕНИЕМ</a:t>
            </a:r>
          </a:p>
        </p:txBody>
      </p:sp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65A329AD-F73F-4595-A823-F954BEAF5E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551218"/>
              </p:ext>
            </p:extLst>
          </p:nvPr>
        </p:nvGraphicFramePr>
        <p:xfrm>
          <a:off x="611560" y="4985180"/>
          <a:ext cx="8229600" cy="1676400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70763445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17746354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МОЩНОСТИ: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ДО 11 000 ТН. В ГОД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327569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РАЗВЕС ВЫПУСКАЕМОЙ ПРОДУКЦИИ: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ОТ  0,08 КГ. ДО 28,02 КГ.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772789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ГАБАРИТЫ ОТЛИВОК: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MIN: 40*10*10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899834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MAX: 550*280*360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16454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СПЛАВ: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АК9ч, </a:t>
                      </a: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АК8ч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 АК7ч, 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ALSI7CU4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3012294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42BCF1D6-4649-4BED-A9A4-D2A6ACCE3594}"/>
              </a:ext>
            </a:extLst>
          </p:cNvPr>
          <p:cNvSpPr txBox="1"/>
          <p:nvPr/>
        </p:nvSpPr>
        <p:spPr>
          <a:xfrm>
            <a:off x="5366359" y="3838738"/>
            <a:ext cx="18722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cap="all" dirty="0">
                <a:solidFill>
                  <a:srgbClr val="C00000"/>
                </a:solidFill>
                <a:latin typeface="PF DinDisplay Pro"/>
              </a:rPr>
              <a:t>1</a:t>
            </a:r>
            <a:r>
              <a:rPr lang="en-US" sz="2400" b="1" cap="all" dirty="0">
                <a:solidFill>
                  <a:srgbClr val="C00000"/>
                </a:solidFill>
                <a:latin typeface="PF DinDisplay Pro"/>
              </a:rPr>
              <a:t>0</a:t>
            </a:r>
            <a:r>
              <a:rPr lang="ru-RU" sz="2400" b="1" cap="all" dirty="0">
                <a:solidFill>
                  <a:srgbClr val="C00000"/>
                </a:solidFill>
                <a:latin typeface="PF DinDisplay Pro"/>
              </a:rPr>
              <a:t>.</a:t>
            </a:r>
            <a:r>
              <a:rPr lang="en-US" sz="2400" b="1" cap="all" dirty="0">
                <a:solidFill>
                  <a:srgbClr val="C00000"/>
                </a:solidFill>
                <a:latin typeface="PF DinDisplay Pro"/>
              </a:rPr>
              <a:t>11</a:t>
            </a:r>
            <a:r>
              <a:rPr lang="ru-RU" sz="2400" b="1" cap="all" dirty="0">
                <a:solidFill>
                  <a:srgbClr val="C00000"/>
                </a:solidFill>
                <a:latin typeface="PF DinDisplay Pro"/>
              </a:rPr>
              <a:t>.2022 </a:t>
            </a:r>
            <a:r>
              <a:rPr kumimoji="0" lang="ru-RU" sz="2400" b="1" i="0" u="none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F DinDisplay Pro"/>
                <a:ea typeface="+mn-ea"/>
                <a:cs typeface="+mn-cs"/>
              </a:rPr>
              <a:t> 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8" name="Picture 5">
            <a:extLst>
              <a:ext uri="{FF2B5EF4-FFF2-40B4-BE49-F238E27FC236}">
                <a16:creationId xmlns:a16="http://schemas.microsoft.com/office/drawing/2014/main" id="{B0AA5621-1003-4E42-90CA-5AA9AF9DF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954" y="4059175"/>
            <a:ext cx="1513566" cy="2145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6C0CC97-FAE8-4EE2-B310-DD983BE175D8}"/>
              </a:ext>
            </a:extLst>
          </p:cNvPr>
          <p:cNvSpPr txBox="1"/>
          <p:nvPr/>
        </p:nvSpPr>
        <p:spPr>
          <a:xfrm>
            <a:off x="7620001" y="3684394"/>
            <a:ext cx="10667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F DinDisplay Pro"/>
                <a:ea typeface="+mn-ea"/>
                <a:cs typeface="+mn-cs"/>
              </a:rPr>
              <a:t>2008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Line 6">
            <a:extLst>
              <a:ext uri="{FF2B5EF4-FFF2-40B4-BE49-F238E27FC236}">
                <a16:creationId xmlns:a16="http://schemas.microsoft.com/office/drawing/2014/main" id="{D267633A-B288-C53B-F9E2-DA43B66C1BB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23326" y="3954567"/>
            <a:ext cx="430482" cy="4957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0000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346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284" y="210785"/>
            <a:ext cx="8229600" cy="1143000"/>
          </a:xfrm>
        </p:spPr>
        <p:txBody>
          <a:bodyPr>
            <a:noAutofit/>
          </a:bodyPr>
          <a:lstStyle/>
          <a:p>
            <a:r>
              <a:rPr lang="ru-RU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Снижение себестоимости нового силумина АК8ч по сравнению с промышленным силумином АК8М3ч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200" b="1" dirty="0">
                <a:latin typeface="Arial" pitchFamily="34" charset="0"/>
                <a:cs typeface="Arial" pitchFamily="34" charset="0"/>
              </a:rPr>
              <a:t> 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lvl="0"/>
            <a:endParaRPr lang="en-US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775F3F-2E08-4773-805C-23990FD5910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0ECEB5-9916-4360-982C-12115363F0B2}"/>
              </a:ext>
            </a:extLst>
          </p:cNvPr>
          <p:cNvSpPr txBox="1"/>
          <p:nvPr/>
        </p:nvSpPr>
        <p:spPr>
          <a:xfrm>
            <a:off x="949684" y="1718131"/>
            <a:ext cx="787078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Исключение из состава сплава АК8ч добавки бериллия: резкое снижение затрат за счет отказа от дорогостоящей лигатуры Al-Be, улучшение экологии, возможность размещения заказа на выплавку сплава на других предприятиях.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Адаптация сплава АК8ч к серийной термообработке Т6: резкое снижение затрат за счет устранения необходимости эксплуатировать и обслуживать специальную печь </a:t>
            </a:r>
          </a:p>
        </p:txBody>
      </p:sp>
    </p:spTree>
    <p:extLst>
      <p:ext uri="{BB962C8B-B14F-4D97-AF65-F5344CB8AC3E}">
        <p14:creationId xmlns:p14="http://schemas.microsoft.com/office/powerpoint/2010/main" val="35239301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172450" y="6356350"/>
            <a:ext cx="5143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913F1-0A71-437F-8779-A69D3A6FFD1B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6774" y="980728"/>
            <a:ext cx="7875676" cy="442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Сплавы на основе малокремнистого силумина АК5М2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(с минимумом </a:t>
            </a:r>
            <a:r>
              <a:rPr kumimoji="0" lang="ru-RU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Mg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с примесью </a:t>
            </a:r>
            <a:r>
              <a:rPr kumimoji="0" lang="ru-RU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Sn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60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8294687" cy="647353"/>
          </a:xfrm>
        </p:spPr>
        <p:txBody>
          <a:bodyPr/>
          <a:lstStyle/>
          <a:p>
            <a:pPr eaLnBrk="1" hangingPunct="1"/>
            <a:r>
              <a:rPr lang="ru-RU" sz="3200" b="1" dirty="0">
                <a:solidFill>
                  <a:srgbClr val="002060"/>
                </a:solidFill>
                <a:latin typeface="Arial" charset="0"/>
                <a:cs typeface="Arial" charset="0"/>
              </a:rPr>
              <a:t>АКТУАЛЬНОСТЬ </a:t>
            </a:r>
            <a:endParaRPr lang="ru-RU" sz="32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5123" name="Rectangle 11"/>
          <p:cNvSpPr>
            <a:spLocks noGrp="1" noChangeArrowheads="1"/>
          </p:cNvSpPr>
          <p:nvPr>
            <p:ph idx="1"/>
          </p:nvPr>
        </p:nvSpPr>
        <p:spPr>
          <a:xfrm>
            <a:off x="424656" y="1340768"/>
            <a:ext cx="8294687" cy="4824412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dirty="0">
                <a:solidFill>
                  <a:schemeClr val="tx2"/>
                </a:solidFill>
                <a:latin typeface="Arial" charset="0"/>
                <a:cs typeface="Arial" charset="0"/>
              </a:rPr>
              <a:t>Вторичное алюминиевые сырье содержит все основные элементы, которыми легируют марочные силумины (</a:t>
            </a: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Cu, Si, Mg, Zn, Mn</a:t>
            </a:r>
            <a:r>
              <a:rPr lang="en-US" sz="2400" dirty="0">
                <a:solidFill>
                  <a:schemeClr val="tx2"/>
                </a:solidFill>
                <a:latin typeface="Arial" charset="0"/>
                <a:cs typeface="Arial" charset="0"/>
              </a:rPr>
              <a:t>)</a:t>
            </a:r>
            <a:r>
              <a:rPr lang="ru-RU" sz="2400" dirty="0">
                <a:solidFill>
                  <a:schemeClr val="tx2"/>
                </a:solidFill>
                <a:latin typeface="Arial" charset="0"/>
                <a:cs typeface="Arial" charset="0"/>
              </a:rPr>
              <a:t>, что позволяет снизить стоимость их приготовления</a:t>
            </a:r>
          </a:p>
          <a:p>
            <a:pPr eaLnBrk="1" hangingPunct="1">
              <a:lnSpc>
                <a:spcPct val="80000"/>
              </a:lnSpc>
            </a:pPr>
            <a:endParaRPr lang="ru-RU" sz="24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dirty="0">
                <a:solidFill>
                  <a:schemeClr val="tx2"/>
                </a:solidFill>
                <a:latin typeface="Arial" charset="0"/>
                <a:cs typeface="Arial" charset="0"/>
              </a:rPr>
              <a:t>С другой стороны, вторичное сырье содержит повышенные концентрации примесей (в частности, </a:t>
            </a: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Fe</a:t>
            </a:r>
            <a:r>
              <a:rPr lang="en-US" sz="2400" dirty="0">
                <a:solidFill>
                  <a:schemeClr val="tx2"/>
                </a:solidFill>
                <a:latin typeface="Arial" charset="0"/>
                <a:cs typeface="Arial" charset="0"/>
              </a:rPr>
              <a:t>)</a:t>
            </a:r>
            <a:r>
              <a:rPr lang="ru-RU" sz="2400" dirty="0">
                <a:solidFill>
                  <a:schemeClr val="tx2"/>
                </a:solidFill>
                <a:latin typeface="Arial" charset="0"/>
                <a:cs typeface="Arial" charset="0"/>
              </a:rPr>
              <a:t>, что препятствуют получению сплавов, от которых требуется повышенный комплекс свойств («ч», «</a:t>
            </a:r>
            <a:r>
              <a:rPr lang="ru-RU" sz="2400" dirty="0" err="1">
                <a:solidFill>
                  <a:schemeClr val="tx2"/>
                </a:solidFill>
                <a:latin typeface="Arial" charset="0"/>
                <a:cs typeface="Arial" charset="0"/>
              </a:rPr>
              <a:t>пч</a:t>
            </a:r>
            <a:r>
              <a:rPr lang="ru-RU" sz="2400" dirty="0">
                <a:solidFill>
                  <a:schemeClr val="tx2"/>
                </a:solidFill>
                <a:latin typeface="Arial" charset="0"/>
                <a:cs typeface="Arial" charset="0"/>
              </a:rPr>
              <a:t>»)</a:t>
            </a:r>
          </a:p>
          <a:p>
            <a:pPr eaLnBrk="1" hangingPunct="1">
              <a:lnSpc>
                <a:spcPct val="80000"/>
              </a:lnSpc>
            </a:pPr>
            <a:endParaRPr lang="ru-RU" sz="24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dirty="0">
                <a:solidFill>
                  <a:schemeClr val="tx2"/>
                </a:solidFill>
                <a:latin typeface="Arial" charset="0"/>
                <a:cs typeface="Arial" charset="0"/>
              </a:rPr>
              <a:t>Решением может быть оптимизация состава вторичных силуминов, направленная на улучшении их структуры, оставаясь в рамках неизбежных ограничений по примесям</a:t>
            </a:r>
          </a:p>
          <a:p>
            <a:pPr eaLnBrk="1" hangingPunct="1">
              <a:lnSpc>
                <a:spcPct val="80000"/>
              </a:lnSpc>
            </a:pPr>
            <a:endParaRPr lang="ru-RU" sz="2400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49E692-FEF7-4076-A116-F3EE15B2BF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404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284" y="210785"/>
            <a:ext cx="8229600" cy="1143000"/>
          </a:xfrm>
        </p:spPr>
        <p:txBody>
          <a:bodyPr>
            <a:noAutofit/>
          </a:bodyPr>
          <a:lstStyle/>
          <a:p>
            <a:r>
              <a:rPr lang="ru-RU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Недостатки 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Mg-</a:t>
            </a:r>
            <a:r>
              <a:rPr lang="ru-RU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содержащих силуминов с низкой концентрацией 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(АК8ч и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AlSi9-Q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200" b="1" dirty="0">
                <a:latin typeface="Arial" pitchFamily="34" charset="0"/>
                <a:cs typeface="Arial" pitchFamily="34" charset="0"/>
              </a:rPr>
              <a:t> 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lvl="0"/>
            <a:endParaRPr lang="en-US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775F3F-2E08-4773-805C-23990FD5910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0ECEB5-9916-4360-982C-12115363F0B2}"/>
              </a:ext>
            </a:extLst>
          </p:cNvPr>
          <p:cNvSpPr txBox="1"/>
          <p:nvPr/>
        </p:nvSpPr>
        <p:spPr>
          <a:xfrm>
            <a:off x="614690" y="1529644"/>
            <a:ext cx="7870788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Высокая чувствительность механических свойств к концентрации 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Непригодность для использования вторичного сырья (2-4%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Решением данной проблемы может быть разработка многокомпонентных силуминов на базе системы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Al-Si-Cu </a:t>
            </a: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малой добавкой 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</a:t>
            </a: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что отвечает типичным составам силуминов типа АК5М2, выплавляемых на основе смешанного вторичного сырья  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E570BAC5-2C5B-4DEA-9166-B7AFF5889D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479395"/>
              </p:ext>
            </p:extLst>
          </p:nvPr>
        </p:nvGraphicFramePr>
        <p:xfrm>
          <a:off x="251520" y="5385852"/>
          <a:ext cx="8614464" cy="784225"/>
        </p:xfrm>
        <a:graphic>
          <a:graphicData uri="http://schemas.openxmlformats.org/drawingml/2006/table">
            <a:tbl>
              <a:tblPr firstRow="1" firstCol="1" bandRow="1"/>
              <a:tblGrid>
                <a:gridCol w="943995">
                  <a:extLst>
                    <a:ext uri="{9D8B030D-6E8A-4147-A177-3AD203B41FA5}">
                      <a16:colId xmlns:a16="http://schemas.microsoft.com/office/drawing/2014/main" val="1334640732"/>
                    </a:ext>
                  </a:extLst>
                </a:gridCol>
                <a:gridCol w="580920">
                  <a:extLst>
                    <a:ext uri="{9D8B030D-6E8A-4147-A177-3AD203B41FA5}">
                      <a16:colId xmlns:a16="http://schemas.microsoft.com/office/drawing/2014/main" val="1022235961"/>
                    </a:ext>
                  </a:extLst>
                </a:gridCol>
                <a:gridCol w="463039">
                  <a:extLst>
                    <a:ext uri="{9D8B030D-6E8A-4147-A177-3AD203B41FA5}">
                      <a16:colId xmlns:a16="http://schemas.microsoft.com/office/drawing/2014/main" val="3102719018"/>
                    </a:ext>
                  </a:extLst>
                </a:gridCol>
                <a:gridCol w="662651">
                  <a:extLst>
                    <a:ext uri="{9D8B030D-6E8A-4147-A177-3AD203B41FA5}">
                      <a16:colId xmlns:a16="http://schemas.microsoft.com/office/drawing/2014/main" val="3210768242"/>
                    </a:ext>
                  </a:extLst>
                </a:gridCol>
                <a:gridCol w="662651">
                  <a:extLst>
                    <a:ext uri="{9D8B030D-6E8A-4147-A177-3AD203B41FA5}">
                      <a16:colId xmlns:a16="http://schemas.microsoft.com/office/drawing/2014/main" val="3354098100"/>
                    </a:ext>
                  </a:extLst>
                </a:gridCol>
                <a:gridCol w="662651">
                  <a:extLst>
                    <a:ext uri="{9D8B030D-6E8A-4147-A177-3AD203B41FA5}">
                      <a16:colId xmlns:a16="http://schemas.microsoft.com/office/drawing/2014/main" val="3934436110"/>
                    </a:ext>
                  </a:extLst>
                </a:gridCol>
                <a:gridCol w="662651">
                  <a:extLst>
                    <a:ext uri="{9D8B030D-6E8A-4147-A177-3AD203B41FA5}">
                      <a16:colId xmlns:a16="http://schemas.microsoft.com/office/drawing/2014/main" val="983218444"/>
                    </a:ext>
                  </a:extLst>
                </a:gridCol>
                <a:gridCol w="662651">
                  <a:extLst>
                    <a:ext uri="{9D8B030D-6E8A-4147-A177-3AD203B41FA5}">
                      <a16:colId xmlns:a16="http://schemas.microsoft.com/office/drawing/2014/main" val="2921591675"/>
                    </a:ext>
                  </a:extLst>
                </a:gridCol>
                <a:gridCol w="662651">
                  <a:extLst>
                    <a:ext uri="{9D8B030D-6E8A-4147-A177-3AD203B41FA5}">
                      <a16:colId xmlns:a16="http://schemas.microsoft.com/office/drawing/2014/main" val="4130743454"/>
                    </a:ext>
                  </a:extLst>
                </a:gridCol>
                <a:gridCol w="662651">
                  <a:extLst>
                    <a:ext uri="{9D8B030D-6E8A-4147-A177-3AD203B41FA5}">
                      <a16:colId xmlns:a16="http://schemas.microsoft.com/office/drawing/2014/main" val="1916702821"/>
                    </a:ext>
                  </a:extLst>
                </a:gridCol>
                <a:gridCol w="925448">
                  <a:extLst>
                    <a:ext uri="{9D8B030D-6E8A-4147-A177-3AD203B41FA5}">
                      <a16:colId xmlns:a16="http://schemas.microsoft.com/office/drawing/2014/main" val="420204758"/>
                    </a:ext>
                  </a:extLst>
                </a:gridCol>
                <a:gridCol w="1062505">
                  <a:extLst>
                    <a:ext uri="{9D8B030D-6E8A-4147-A177-3AD203B41FA5}">
                      <a16:colId xmlns:a16="http://schemas.microsoft.com/office/drawing/2014/main" val="1491469975"/>
                    </a:ext>
                  </a:extLst>
                </a:gridCol>
              </a:tblGrid>
              <a:tr h="252095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Сплав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	Концентрация, мас.%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8523020"/>
                  </a:ext>
                </a:extLst>
              </a:tr>
              <a:tr h="2800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Cu</a:t>
                      </a:r>
                      <a:endParaRPr lang="ru-RU" sz="1600" b="1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Mg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Zn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Fe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Mn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Ni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Sn</a:t>
                      </a:r>
                      <a:endParaRPr lang="ru-RU" sz="1600" b="1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Pb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0690753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АК5М2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2,7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2,1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0,03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0,87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0,62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0,3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0,07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0,05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0,07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0,05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0,025 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0666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8029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F73CF8-D292-49EC-B567-520523AC9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1966"/>
            <a:ext cx="8229600" cy="1143000"/>
          </a:xfrm>
        </p:spPr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основа упрочняющего эффекта при наличии малой добавки олова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F788117-572A-421B-B3DB-2BEB15E0E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75F3F-2E08-4773-805C-23990FD59101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52AE2C-5358-4A87-A061-402246FA1992}"/>
              </a:ext>
            </a:extLst>
          </p:cNvPr>
          <p:cNvSpPr txBox="1"/>
          <p:nvPr/>
        </p:nvSpPr>
        <p:spPr>
          <a:xfrm>
            <a:off x="817944" y="4963163"/>
            <a:ext cx="75081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Добавка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количестве около 0,1% приводит к резкому измельчению упрочняющих выделений фазы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en-US" sz="20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старении и уменьшению времени достижения  максимального упрочнения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291AACC-5180-4CB1-A7B5-0E4967ED29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062" y="2317058"/>
            <a:ext cx="3776138" cy="2647446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тарый&#10;&#10;Автоматически созданное описание">
            <a:extLst>
              <a:ext uri="{FF2B5EF4-FFF2-40B4-BE49-F238E27FC236}">
                <a16:creationId xmlns:a16="http://schemas.microsoft.com/office/drawing/2014/main" id="{B6539FF4-81AC-4965-959F-02559920FB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4" y="1894837"/>
            <a:ext cx="2484328" cy="248311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3A952B5-9022-47C3-85FE-A74728C0E0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01190"/>
            <a:ext cx="1400437" cy="1400437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444D960-ED17-4A32-86E7-52BB6DF636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821" y="1511693"/>
            <a:ext cx="2160240" cy="216024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76D33DC-BB8F-4D6F-935A-7924B1AD86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4203" y="2956067"/>
            <a:ext cx="1922597" cy="2016224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текст, легкий&#10;&#10;Автоматически созданное описание">
            <a:extLst>
              <a:ext uri="{FF2B5EF4-FFF2-40B4-BE49-F238E27FC236}">
                <a16:creationId xmlns:a16="http://schemas.microsoft.com/office/drawing/2014/main" id="{DE343D0E-A7C1-4E82-A701-3CCC5F20169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300" y="1171631"/>
            <a:ext cx="1443522" cy="1437900"/>
          </a:xfrm>
          <a:prstGeom prst="rect">
            <a:avLst/>
          </a:prstGeom>
        </p:spPr>
      </p:pic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A2F76EBF-5CF4-4C65-8999-18F3ECCA455C}"/>
              </a:ext>
            </a:extLst>
          </p:cNvPr>
          <p:cNvCxnSpPr>
            <a:cxnSpLocks/>
          </p:cNvCxnSpPr>
          <p:nvPr/>
        </p:nvCxnSpPr>
        <p:spPr>
          <a:xfrm flipV="1">
            <a:off x="2483768" y="3337550"/>
            <a:ext cx="1728192" cy="668765"/>
          </a:xfrm>
          <a:prstGeom prst="straightConnector1">
            <a:avLst/>
          </a:prstGeom>
          <a:ln w="19050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B983F8FD-B4E5-438D-B3A6-3913FC6D3364}"/>
              </a:ext>
            </a:extLst>
          </p:cNvPr>
          <p:cNvCxnSpPr>
            <a:cxnSpLocks/>
          </p:cNvCxnSpPr>
          <p:nvPr/>
        </p:nvCxnSpPr>
        <p:spPr>
          <a:xfrm flipH="1">
            <a:off x="3491880" y="2015272"/>
            <a:ext cx="2008462" cy="658705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528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63B647-73C6-4AFD-83DB-D1D9250D4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837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Высокопрочный литейный алюминиевый сплав 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Al-Si-Cu(-Sn)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D3FC7F-2443-488C-B145-0D194FD61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5976" y="1340768"/>
            <a:ext cx="4330824" cy="529815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17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Формула изобретения</a:t>
            </a:r>
            <a:endParaRPr lang="en-US" sz="17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1. Литейный сплав на основе алюминия, содержащий кремний и медь, отличающийся</a:t>
            </a:r>
            <a:r>
              <a:rPr lang="en-US" sz="1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тем, что он дополнительно содержит олово, железо и марганец при следующем</a:t>
            </a:r>
            <a:r>
              <a:rPr lang="en-US" sz="1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соотношении компонентов, </a:t>
            </a:r>
            <a:r>
              <a:rPr lang="ru-RU" sz="14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мас</a:t>
            </a:r>
            <a:r>
              <a:rPr lang="ru-RU" sz="1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.%:</a:t>
            </a:r>
          </a:p>
          <a:p>
            <a:pPr marL="400050" lvl="1" indent="0" algn="just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Si 5,0-12,0</a:t>
            </a:r>
          </a:p>
          <a:p>
            <a:pPr marL="400050" lvl="1" indent="0" algn="just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Cu 3,0-4,0</a:t>
            </a:r>
          </a:p>
          <a:p>
            <a:pPr marL="400050" lvl="1" indent="0" algn="just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Sn 0,04-0,20</a:t>
            </a:r>
          </a:p>
          <a:p>
            <a:pPr marL="400050" lvl="1" indent="0" algn="just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Fe 0,1-0,6</a:t>
            </a:r>
          </a:p>
          <a:p>
            <a:pPr marL="400050" lvl="1" indent="0" algn="just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Mn 0,15-0,5</a:t>
            </a:r>
          </a:p>
          <a:p>
            <a:pPr marL="400050" lvl="1" indent="0" algn="just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 примеси остальное,</a:t>
            </a:r>
          </a:p>
          <a:p>
            <a:pPr marL="400050" lvl="1" indent="0" algn="just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при этом сплав имеет структуру после термообработки, содержащую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алюминиевую матрицу с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микротвердостью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не менее 130 HV и эвтектические кристаллы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кремния и фазы Al</a:t>
            </a:r>
            <a:r>
              <a:rPr lang="ru-RU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Fe,Mn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ru-RU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1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2. Сплав по п. 1, отличающийся тем, что он обладает временным сопротивлением</a:t>
            </a:r>
            <a:r>
              <a:rPr lang="en-US" sz="1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на разрыв </a:t>
            </a:r>
            <a:r>
              <a:rPr lang="ru-RU" sz="1400" b="1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σв</a:t>
            </a:r>
            <a:r>
              <a:rPr lang="ru-RU" sz="1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не менее 400 МПа</a:t>
            </a:r>
            <a:r>
              <a:rPr lang="ru-RU" sz="1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, пределом текучести </a:t>
            </a:r>
            <a:r>
              <a:rPr lang="ru-RU" sz="1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ru-RU" sz="1400" b="1" i="0" u="none" strike="noStrike" baseline="-25000" dirty="0">
                <a:latin typeface="Arial" panose="020B0604020202020204" pitchFamily="34" charset="0"/>
                <a:cs typeface="Arial" panose="020B0604020202020204" pitchFamily="34" charset="0"/>
              </a:rPr>
              <a:t>0,2</a:t>
            </a:r>
            <a:r>
              <a:rPr lang="ru-RU" sz="1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не менее 325 МП</a:t>
            </a:r>
            <a:r>
              <a:rPr lang="ru-RU" sz="1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а,</a:t>
            </a:r>
            <a:r>
              <a:rPr lang="en-US" sz="1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относительным удлинением δ - не менее 3%.</a:t>
            </a:r>
          </a:p>
          <a:p>
            <a:pPr algn="just"/>
            <a:r>
              <a:rPr lang="ru-RU" sz="1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3. Сплав по п. 2, отличающийся тем, что он </a:t>
            </a:r>
            <a:r>
              <a:rPr lang="ru-RU" sz="1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выполнен в виде отливок, полученных</a:t>
            </a:r>
            <a:r>
              <a:rPr lang="en-US" sz="1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из шихты на основе вторичного сырья</a:t>
            </a:r>
            <a:r>
              <a:rPr lang="ru-RU" sz="1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162B1DB-A90B-4BBA-97C1-A47C4629B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326B430-71FC-46F9-B7B3-43547BCD8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B60CE7F-93B3-4E63-AD61-EFD8241D4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340768"/>
            <a:ext cx="3754760" cy="52981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7C59164-4E9E-45E7-98C3-17DC8542DC99}"/>
              </a:ext>
            </a:extLst>
          </p:cNvPr>
          <p:cNvSpPr txBox="1"/>
          <p:nvPr/>
        </p:nvSpPr>
        <p:spPr>
          <a:xfrm>
            <a:off x="386603" y="1369804"/>
            <a:ext cx="9898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F DinDisplay Pro"/>
                <a:ea typeface="+mn-ea"/>
                <a:cs typeface="+mn-cs"/>
              </a:rPr>
              <a:t>2021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4246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Горячекатаные и холоднокатаные листы из сплава АК5М2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0"/>
              </a:spcBef>
              <a:buFontTx/>
              <a:buChar char="-"/>
            </a:pPr>
            <a:endParaRPr lang="en-US" sz="2200" b="1" dirty="0"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lvl="0"/>
            <a:endParaRPr lang="en-US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775F3F-2E08-4773-805C-23990FD5910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97E8DF-6B55-01F3-CF46-FDC926E1C3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7" t="28539" r="11620" b="20140"/>
          <a:stretch/>
        </p:blipFill>
        <p:spPr bwMode="auto">
          <a:xfrm rot="10800000">
            <a:off x="4527566" y="1666624"/>
            <a:ext cx="4241586" cy="19379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AA8C06A-DC62-E1A8-05DE-ECC9D17DCB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19"/>
          <a:stretch/>
        </p:blipFill>
        <p:spPr bwMode="auto">
          <a:xfrm flipH="1">
            <a:off x="539552" y="1417638"/>
            <a:ext cx="2664296" cy="29829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ECF8189B-127D-B409-BD90-B74B5E6110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304535"/>
              </p:ext>
            </p:extLst>
          </p:nvPr>
        </p:nvGraphicFramePr>
        <p:xfrm>
          <a:off x="1763688" y="5010697"/>
          <a:ext cx="6190602" cy="1572665"/>
        </p:xfrm>
        <a:graphic>
          <a:graphicData uri="http://schemas.openxmlformats.org/drawingml/2006/table">
            <a:tbl>
              <a:tblPr firstRow="1" firstCol="1" bandRow="1"/>
              <a:tblGrid>
                <a:gridCol w="1488227">
                  <a:extLst>
                    <a:ext uri="{9D8B030D-6E8A-4147-A177-3AD203B41FA5}">
                      <a16:colId xmlns:a16="http://schemas.microsoft.com/office/drawing/2014/main" val="3464899328"/>
                    </a:ext>
                  </a:extLst>
                </a:gridCol>
                <a:gridCol w="1759333">
                  <a:extLst>
                    <a:ext uri="{9D8B030D-6E8A-4147-A177-3AD203B41FA5}">
                      <a16:colId xmlns:a16="http://schemas.microsoft.com/office/drawing/2014/main" val="3673047604"/>
                    </a:ext>
                  </a:extLst>
                </a:gridCol>
                <a:gridCol w="1353628">
                  <a:extLst>
                    <a:ext uri="{9D8B030D-6E8A-4147-A177-3AD203B41FA5}">
                      <a16:colId xmlns:a16="http://schemas.microsoft.com/office/drawing/2014/main" val="4124832983"/>
                    </a:ext>
                  </a:extLst>
                </a:gridCol>
                <a:gridCol w="1589414">
                  <a:extLst>
                    <a:ext uri="{9D8B030D-6E8A-4147-A177-3AD203B41FA5}">
                      <a16:colId xmlns:a16="http://schemas.microsoft.com/office/drawing/2014/main" val="2205615037"/>
                    </a:ext>
                  </a:extLst>
                </a:gridCol>
              </a:tblGrid>
              <a:tr h="5190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Состояние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σ</a:t>
                      </a:r>
                      <a:r>
                        <a:rPr lang="ru-RU" sz="2000" baseline="-25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</a:t>
                      </a: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МПа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σ</a:t>
                      </a:r>
                      <a:r>
                        <a:rPr lang="ru-RU" sz="20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0,2</a:t>
                      </a: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МПа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δ,%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9873234"/>
                  </a:ext>
                </a:extLst>
              </a:tr>
              <a:tr h="5268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После ГП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294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7446824"/>
                  </a:ext>
                </a:extLst>
              </a:tr>
              <a:tr h="5268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После ХП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0808766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97F5A4E-E027-2FC4-1107-CB52BCFCCA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6000" contras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78144"/>
            <a:ext cx="2284768" cy="25499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53788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8294687" cy="647353"/>
          </a:xfrm>
        </p:spPr>
        <p:txBody>
          <a:bodyPr/>
          <a:lstStyle/>
          <a:p>
            <a:pPr eaLnBrk="1" hangingPunct="1"/>
            <a:r>
              <a:rPr lang="ru-RU" sz="3200" b="1" dirty="0">
                <a:solidFill>
                  <a:srgbClr val="002060"/>
                </a:solidFill>
                <a:latin typeface="Arial" charset="0"/>
                <a:cs typeface="Arial" charset="0"/>
              </a:rPr>
              <a:t>Заключение </a:t>
            </a:r>
            <a:endParaRPr lang="ru-RU" sz="32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5123" name="Rectangle 11"/>
          <p:cNvSpPr>
            <a:spLocks noGrp="1" noChangeArrowheads="1"/>
          </p:cNvSpPr>
          <p:nvPr>
            <p:ph idx="1"/>
          </p:nvPr>
        </p:nvSpPr>
        <p:spPr>
          <a:xfrm>
            <a:off x="424656" y="1232350"/>
            <a:ext cx="8294687" cy="4824412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endParaRPr lang="ru-RU" sz="24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Обоснована возможность эффективного использования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в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торичного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алюминиевого сырья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для получения новых многокомпонентных сплавов, как литейных</a:t>
            </a:r>
            <a:r>
              <a:rPr lang="ru-RU" sz="2400" dirty="0">
                <a:solidFill>
                  <a:prstClr val="black"/>
                </a:solidFill>
                <a:latin typeface="Arial" charset="0"/>
                <a:cs typeface="Arial" charset="0"/>
              </a:rPr>
              <a:t>, так деформируемых, не уступающих по свойствам первичным сплавам, но существенно превосходящих их стоимости, энергоэффективности и экологичности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ru-RU" sz="2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dirty="0">
                <a:solidFill>
                  <a:prstClr val="black"/>
                </a:solidFill>
                <a:latin typeface="Arial" charset="0"/>
                <a:cs typeface="Arial" charset="0"/>
              </a:rPr>
              <a:t>Приведены примеры </a:t>
            </a:r>
            <a:r>
              <a:rPr lang="ru-RU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опытных образцов</a:t>
            </a:r>
            <a:r>
              <a:rPr lang="ru-RU" sz="2400" dirty="0">
                <a:solidFill>
                  <a:prstClr val="black"/>
                </a:solidFill>
                <a:latin typeface="Arial" charset="0"/>
                <a:cs typeface="Arial" charset="0"/>
              </a:rPr>
              <a:t>, полученных в лабораторных и опытно-промышленных условиях.</a:t>
            </a:r>
          </a:p>
          <a:p>
            <a:pPr eaLnBrk="1" hangingPunct="1">
              <a:lnSpc>
                <a:spcPct val="80000"/>
              </a:lnSpc>
            </a:pPr>
            <a:endParaRPr lang="ru-RU" sz="2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dirty="0">
                <a:solidFill>
                  <a:prstClr val="black"/>
                </a:solidFill>
                <a:latin typeface="Arial" charset="0"/>
                <a:cs typeface="Arial" charset="0"/>
              </a:rPr>
              <a:t>Для коммерциализации новых сплавов требуется работы с </a:t>
            </a:r>
            <a:r>
              <a:rPr lang="ru-RU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производителями конечной продукции </a:t>
            </a:r>
            <a:r>
              <a:rPr lang="ru-RU" sz="2400" dirty="0">
                <a:solidFill>
                  <a:prstClr val="black"/>
                </a:solidFill>
                <a:latin typeface="Arial" charset="0"/>
                <a:cs typeface="Arial" charset="0"/>
              </a:rPr>
              <a:t>или их поставщиками (комплектующие автопрома, строй материалы, спортивный инвентарь и т.д.)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49E692-FEF7-4076-A116-F3EE15B2BF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0449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692C74-03A1-4C72-9B1D-04175EA0765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47625" y="808836"/>
            <a:ext cx="64487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3728ABB-FFDF-4CE0-B27B-8AC22E9105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39280" y="4406659"/>
            <a:ext cx="2216012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Изображение выглядит как здание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367A677C-DCE4-4A82-8799-E98FAFAB8D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7" t="62867" r="16865"/>
          <a:stretch/>
        </p:blipFill>
        <p:spPr>
          <a:xfrm>
            <a:off x="1139280" y="1975778"/>
            <a:ext cx="6480720" cy="2160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, здание, небо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143C8AF7-F11D-4467-B2A8-82F87388F0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226659"/>
            <a:ext cx="1944000" cy="108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3200" b="1" dirty="0">
                <a:solidFill>
                  <a:srgbClr val="002060"/>
                </a:solidFill>
                <a:latin typeface="Arial" charset="0"/>
                <a:cs typeface="Arial" charset="0"/>
              </a:rPr>
              <a:t>Основные задачи оптимизации структуры вторичных силуминов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30387"/>
            <a:ext cx="8229600" cy="452596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 Улучшение морфологии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железистой фазы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Экономность легирования (отказ от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дорогостоящих добавок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и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сложной технологии)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Эффективное использование малокремнистого силумина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АК5М2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(с минимумом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Mg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с примесью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Sn)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316913" y="6356350"/>
            <a:ext cx="36988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BD42B8E-1A6A-4973-9C99-058221EE9EF7}" type="slidenum">
              <a:rPr lang="ru-RU" sz="2000" b="1" smtClean="0">
                <a:solidFill>
                  <a:schemeClr val="tx2"/>
                </a:solidFill>
              </a:rPr>
              <a:pPr eaLnBrk="1" hangingPunct="1"/>
              <a:t>3</a:t>
            </a:fld>
            <a:endParaRPr lang="ru-RU" sz="2000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551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172450" y="6356350"/>
            <a:ext cx="5143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DF913F1-0A71-437F-8779-A69D3A6FFD1B}" type="slidenum">
              <a:rPr lang="ru-RU" sz="1600" b="1" smtClean="0">
                <a:solidFill>
                  <a:schemeClr val="tx2"/>
                </a:solidFill>
              </a:rPr>
              <a:pPr eaLnBrk="1" hangingPunct="1"/>
              <a:t>4</a:t>
            </a:fld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2420888"/>
            <a:ext cx="78756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4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Улучшение морфологии железистой фазы</a:t>
            </a:r>
          </a:p>
        </p:txBody>
      </p:sp>
    </p:spTree>
    <p:extLst>
      <p:ext uri="{BB962C8B-B14F-4D97-AF65-F5344CB8AC3E}">
        <p14:creationId xmlns:p14="http://schemas.microsoft.com/office/powerpoint/2010/main" val="2345801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Влияние железа на структуру силуминов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435280" cy="3556992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FontTx/>
              <a:buChar char="-"/>
            </a:pPr>
            <a:endParaRPr lang="en-US" sz="2200" b="1" dirty="0"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lvl="0"/>
            <a:endParaRPr lang="en-US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775F3F-2E08-4773-805C-23990FD5910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991A03E-0EC6-F6E5-3442-4AA805C833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912" y="1559830"/>
            <a:ext cx="3670939" cy="29249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CE2C134-3205-9E3D-0ED0-94CF41D0B6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55" y="1600201"/>
            <a:ext cx="3670939" cy="29249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E03711-A591-8344-3CDF-621F3A4FBFD4}"/>
              </a:ext>
            </a:extLst>
          </p:cNvPr>
          <p:cNvSpPr txBox="1"/>
          <p:nvPr/>
        </p:nvSpPr>
        <p:spPr>
          <a:xfrm>
            <a:off x="365130" y="4829981"/>
            <a:ext cx="41764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Силумин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 AA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354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(0,1%Fe)</a:t>
            </a:r>
            <a:endParaRPr lang="ru-RU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2513A1-C20D-F4DC-5069-8F22E9D8318A}"/>
              </a:ext>
            </a:extLst>
          </p:cNvPr>
          <p:cNvSpPr txBox="1"/>
          <p:nvPr/>
        </p:nvSpPr>
        <p:spPr>
          <a:xfrm>
            <a:off x="4633665" y="4796135"/>
            <a:ext cx="38987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Силумин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АК12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1%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Fe)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4117B2-6233-87C5-FB36-EBA163C19AD6}"/>
              </a:ext>
            </a:extLst>
          </p:cNvPr>
          <p:cNvSpPr txBox="1"/>
          <p:nvPr/>
        </p:nvSpPr>
        <p:spPr>
          <a:xfrm>
            <a:off x="570932" y="5389922"/>
            <a:ext cx="81254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 наличии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 структуре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иглообразных включений 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Fe-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содержащей фазы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(Al</a:t>
            </a:r>
            <a:r>
              <a:rPr lang="en-US" sz="2400" b="1" baseline="-25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FeSi)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влияние остальных факторов несущественно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520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 устранить негативное влияние 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Fe?</a:t>
            </a:r>
            <a:endParaRPr lang="ru-RU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0"/>
              </a:spcBef>
              <a:buFontTx/>
              <a:buChar char="-"/>
            </a:pPr>
            <a:r>
              <a:rPr lang="ru-RU" sz="2400" b="1" dirty="0">
                <a:latin typeface="Arial" pitchFamily="34" charset="0"/>
                <a:ea typeface="+mj-ea"/>
                <a:cs typeface="Arial" pitchFamily="34" charset="0"/>
              </a:rPr>
              <a:t>Использовать первичный алюминий с низким содержанием железа</a:t>
            </a:r>
            <a:r>
              <a:rPr lang="en-US" sz="2400" b="1" dirty="0">
                <a:latin typeface="Arial" pitchFamily="34" charset="0"/>
                <a:ea typeface="+mj-ea"/>
                <a:cs typeface="Arial" pitchFamily="34" charset="0"/>
              </a:rPr>
              <a:t> –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нереально для вторичных сплавов</a:t>
            </a:r>
            <a:endParaRPr lang="en-US" sz="2400" b="1" dirty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endParaRPr lang="ru-RU" sz="2400" b="1" dirty="0">
              <a:latin typeface="Arial" pitchFamily="34" charset="0"/>
              <a:ea typeface="+mj-ea"/>
              <a:cs typeface="Arial" pitchFamily="34" charset="0"/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sz="2400" b="1" dirty="0">
                <a:latin typeface="Arial" pitchFamily="34" charset="0"/>
                <a:ea typeface="+mj-ea"/>
                <a:cs typeface="Arial" pitchFamily="34" charset="0"/>
              </a:rPr>
              <a:t>Очистить вторичное сырье от железа –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практически нереально</a:t>
            </a:r>
            <a:r>
              <a:rPr lang="ru-RU" sz="2400" b="1" dirty="0">
                <a:latin typeface="Arial" pitchFamily="34" charset="0"/>
                <a:ea typeface="+mj-ea"/>
                <a:cs typeface="Arial" pitchFamily="34" charset="0"/>
              </a:rPr>
              <a:t> (до требуемых концентраций)</a:t>
            </a:r>
            <a:endParaRPr lang="en-US" sz="2400" b="1" dirty="0">
              <a:latin typeface="Arial" pitchFamily="34" charset="0"/>
              <a:ea typeface="+mj-ea"/>
              <a:cs typeface="Arial" pitchFamily="34" charset="0"/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endParaRPr lang="ru-RU" sz="2400" b="1" dirty="0">
              <a:latin typeface="Arial" pitchFamily="34" charset="0"/>
              <a:ea typeface="+mj-ea"/>
              <a:cs typeface="Arial" pitchFamily="34" charset="0"/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sz="24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Улучшить морфологию 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Fe –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содержащей фазы</a:t>
            </a:r>
            <a:r>
              <a:rPr lang="ru-RU" sz="2400" b="1" dirty="0">
                <a:latin typeface="Arial" pitchFamily="34" charset="0"/>
                <a:ea typeface="+mj-ea"/>
                <a:cs typeface="Arial" pitchFamily="34" charset="0"/>
              </a:rPr>
              <a:t> за счет модифицирующих добавок </a:t>
            </a:r>
            <a:r>
              <a:rPr lang="en-US" sz="2400" b="1" dirty="0">
                <a:latin typeface="Arial" pitchFamily="34" charset="0"/>
                <a:ea typeface="+mj-ea"/>
                <a:cs typeface="Arial" pitchFamily="34" charset="0"/>
              </a:rPr>
              <a:t>(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Mn</a:t>
            </a:r>
            <a:r>
              <a:rPr lang="en-US" sz="2400" b="1" dirty="0">
                <a:latin typeface="Arial" pitchFamily="34" charset="0"/>
                <a:ea typeface="+mj-ea"/>
                <a:cs typeface="Arial" pitchFamily="34" charset="0"/>
              </a:rPr>
              <a:t>, Be, Ni, Co, </a:t>
            </a:r>
            <a:r>
              <a:rPr lang="ru-RU" sz="2400" b="1" dirty="0">
                <a:latin typeface="Arial" pitchFamily="34" charset="0"/>
                <a:ea typeface="+mj-ea"/>
                <a:cs typeface="Arial" pitchFamily="34" charset="0"/>
              </a:rPr>
              <a:t>РЗМ</a:t>
            </a:r>
            <a:r>
              <a:rPr lang="en-US" sz="2400" b="1" dirty="0">
                <a:latin typeface="Arial" pitchFamily="34" charset="0"/>
                <a:ea typeface="+mj-ea"/>
                <a:cs typeface="Arial" pitchFamily="34" charset="0"/>
              </a:rPr>
              <a:t>….)</a:t>
            </a:r>
            <a:r>
              <a:rPr lang="ru-RU" sz="2400" b="1" dirty="0">
                <a:latin typeface="Arial" pitchFamily="34" charset="0"/>
                <a:ea typeface="+mj-ea"/>
                <a:cs typeface="Arial" pitchFamily="34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lvl="0"/>
            <a:endParaRPr lang="en-US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775F3F-2E08-4773-805C-23990FD5910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170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Влияние марганца на морфологию железистой фазы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0"/>
              </a:spcBef>
              <a:buFontTx/>
              <a:buChar char="-"/>
            </a:pPr>
            <a:endParaRPr lang="en-US" sz="2200" b="1" dirty="0"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lvl="0"/>
            <a:endParaRPr lang="en-US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775F3F-2E08-4773-805C-23990FD5910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7957C2-2B7E-3403-C7C5-1CB5A53708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80805"/>
            <a:ext cx="3008390" cy="239703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2035BBB-9498-5838-08E4-12A886CC12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84313" y="2924944"/>
            <a:ext cx="3206051" cy="26970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D3F30A2-18A2-2BE8-4198-A2C1A9F6DE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224" y="1397941"/>
            <a:ext cx="2435424" cy="190020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E4C6EF9-3E19-4989-0371-169A90624E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318" y="3865490"/>
            <a:ext cx="2459086" cy="190020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EDCB273-8FFD-9F55-1D3C-A71F6C899C0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0965" y="4154468"/>
            <a:ext cx="2175699" cy="22640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941AD85-F4E2-B963-5EC3-B69FF030F917}"/>
              </a:ext>
            </a:extLst>
          </p:cNvPr>
          <p:cNvSpPr txBox="1"/>
          <p:nvPr/>
        </p:nvSpPr>
        <p:spPr>
          <a:xfrm>
            <a:off x="3203848" y="5849164"/>
            <a:ext cx="54829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Соотношение 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Si, Fe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и 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Mn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должно быть оптимальным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629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НИР для РУСАЛа (Диск колеса) </a:t>
            </a:r>
            <a:br>
              <a:rPr lang="ru-RU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исходный сплав </a:t>
            </a:r>
            <a:r>
              <a:rPr lang="it-IT" sz="3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Al-11%Si-0,06%Sr</a:t>
            </a:r>
            <a:r>
              <a:rPr lang="it-IT" sz="3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-0,1%Fe</a:t>
            </a:r>
            <a:endParaRPr lang="ru-RU" sz="30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0"/>
              </a:spcBef>
              <a:buFontTx/>
              <a:buChar char="-"/>
            </a:pPr>
            <a:endParaRPr lang="en-US" sz="2200" b="1" dirty="0"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lvl="0"/>
            <a:endParaRPr lang="en-US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775F3F-2E08-4773-805C-23990FD5910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7293A80-692D-E530-DE62-9CE5F01C23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93377" y="1517267"/>
            <a:ext cx="3240360" cy="34882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AD20704-E7E7-3734-7301-EC52967BBC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4000" contras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34"/>
          <a:stretch/>
        </p:blipFill>
        <p:spPr bwMode="auto">
          <a:xfrm>
            <a:off x="971600" y="1597056"/>
            <a:ext cx="3168714" cy="34085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AD78A0A-DBEE-A1B9-07FD-3DB310C8B06B}"/>
              </a:ext>
            </a:extLst>
          </p:cNvPr>
          <p:cNvSpPr txBox="1"/>
          <p:nvPr/>
        </p:nvSpPr>
        <p:spPr>
          <a:xfrm>
            <a:off x="395536" y="5313997"/>
            <a:ext cx="86409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Минимальное количество фазы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Al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FeSi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Не допускаются марки первичного алюминия ниже А85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7675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364" y="289058"/>
            <a:ext cx="8363272" cy="1470597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НИР для РУСАЛа (Диск колеса) </a:t>
            </a:r>
            <a:br>
              <a:rPr lang="ru-RU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Предложенный сплав </a:t>
            </a:r>
            <a:r>
              <a:rPr lang="it-IT" sz="3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Al-11%Si-0,1%Mg-0,06%</a:t>
            </a:r>
            <a:r>
              <a:rPr lang="it-IT" sz="3000" b="1" i="1" dirty="0">
                <a:latin typeface="Arial" pitchFamily="34" charset="0"/>
                <a:cs typeface="Arial" pitchFamily="34" charset="0"/>
              </a:rPr>
              <a:t>Sr-</a:t>
            </a:r>
            <a:r>
              <a:rPr lang="it-IT" sz="3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0,35%Fe-0,5%Mn</a:t>
            </a:r>
            <a:endParaRPr lang="ru-RU" sz="30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0"/>
              </a:spcBef>
              <a:buFontTx/>
              <a:buChar char="-"/>
            </a:pPr>
            <a:endParaRPr lang="en-US" sz="2200" b="1" dirty="0"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lvl="0"/>
            <a:endParaRPr lang="en-US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775F3F-2E08-4773-805C-23990FD5910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D78A0A-DBEE-A1B9-07FD-3DB310C8B06B}"/>
              </a:ext>
            </a:extLst>
          </p:cNvPr>
          <p:cNvSpPr txBox="1"/>
          <p:nvPr/>
        </p:nvSpPr>
        <p:spPr>
          <a:xfrm>
            <a:off x="282352" y="5359504"/>
            <a:ext cx="8229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азы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Al</a:t>
            </a:r>
            <a:r>
              <a:rPr lang="ru-RU" sz="2400" b="1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15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</a:t>
            </a:r>
            <a:r>
              <a:rPr lang="en-US" sz="2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Fe,Mn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Si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ru-RU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благоприятную морфологию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Существенное повышение допустимого содержания железа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94240F5-3A63-6933-3726-0FEA45D66C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584" y="1885844"/>
            <a:ext cx="3016885" cy="3261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CF93AAD-7C54-02E9-0959-3BDB25EDEC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19"/>
          <a:stretch/>
        </p:blipFill>
        <p:spPr bwMode="auto">
          <a:xfrm>
            <a:off x="4641850" y="1921297"/>
            <a:ext cx="2978150" cy="32080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449793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5218</TotalTime>
  <Words>1269</Words>
  <Application>Microsoft Office PowerPoint</Application>
  <PresentationFormat>Экран (4:3)</PresentationFormat>
  <Paragraphs>293</Paragraphs>
  <Slides>25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</vt:lpstr>
      <vt:lpstr>Calibri</vt:lpstr>
      <vt:lpstr>PF DinDisplay Pro</vt:lpstr>
      <vt:lpstr>Tahoma</vt:lpstr>
      <vt:lpstr>Times New Roman</vt:lpstr>
      <vt:lpstr>Тема Office</vt:lpstr>
      <vt:lpstr>6_Тема Office</vt:lpstr>
      <vt:lpstr>1_Тема Office</vt:lpstr>
      <vt:lpstr>Повышение механических свойств вторичных силуминов </vt:lpstr>
      <vt:lpstr>АКТУАЛЬНОСТЬ </vt:lpstr>
      <vt:lpstr>Основные задачи оптимизации структуры вторичных силуминов</vt:lpstr>
      <vt:lpstr>Презентация PowerPoint</vt:lpstr>
      <vt:lpstr>Влияние железа на структуру силуминов</vt:lpstr>
      <vt:lpstr>Как устранить негативное влияние Fe?</vt:lpstr>
      <vt:lpstr>Влияние марганца на морфологию железистой фазы</vt:lpstr>
      <vt:lpstr>НИР для РУСАЛа (Диск колеса)  исходный сплав Al-11%Si-0,06%Sr-0,1%Fe</vt:lpstr>
      <vt:lpstr>НИР для РУСАЛа (Диск колеса)  Предложенный сплав Al-11%Si-0,1%Mg-0,06%Sr-0,35%Fe-0,5%Mn</vt:lpstr>
      <vt:lpstr>НИР для РУСАЛа (Диск колеса) Результат модифицирования Fe фазы</vt:lpstr>
      <vt:lpstr>Презентация PowerPoint</vt:lpstr>
      <vt:lpstr>Принципы конструирования экономнолегированный силуминов</vt:lpstr>
      <vt:lpstr>Состав некоторых доэвтектических силуминов </vt:lpstr>
      <vt:lpstr>Растворимость Cu и Mg (Al) при 8%Si</vt:lpstr>
      <vt:lpstr>Первичный кристалл Ti-содержащей фазы в силумине АК8М3ч  </vt:lpstr>
      <vt:lpstr>Структура силуминов (Т6)</vt:lpstr>
      <vt:lpstr>Новый экономнолегированный силумин АК8ч для замены марочного силумина АК8М3ч (ГОСТ 1583-93)</vt:lpstr>
      <vt:lpstr>Снижение себестоимости нового силумина АК8ч по сравнению с промышленным силумином АК8М3ч </vt:lpstr>
      <vt:lpstr>Презентация PowerPoint</vt:lpstr>
      <vt:lpstr>Недостатки Mg-содержащих силуминов с низкой концентрацией Cu (АК8ч и AlSi9-Q)</vt:lpstr>
      <vt:lpstr>Научная основа упрочняющего эффекта при наличии малой добавки олова </vt:lpstr>
      <vt:lpstr>Высокопрочный литейный алюминиевый сплав Al-Si-Cu(-Sn)</vt:lpstr>
      <vt:lpstr>Горячекатаные и холоднокатаные листы из сплава АК5М2</vt:lpstr>
      <vt:lpstr>Заключение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 of calcium on structure, phase composition and hardening of Al-Zn-Mg alloys</dc:title>
  <dc:creator>hp</dc:creator>
  <cp:lastModifiedBy>Николай Белов</cp:lastModifiedBy>
  <cp:revision>497</cp:revision>
  <dcterms:modified xsi:type="dcterms:W3CDTF">2022-11-11T10:39:00Z</dcterms:modified>
</cp:coreProperties>
</file>